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6"/>
  </p:notesMasterIdLst>
  <p:sldIdLst>
    <p:sldId id="583" r:id="rId2"/>
    <p:sldId id="546" r:id="rId3"/>
    <p:sldId id="596" r:id="rId4"/>
    <p:sldId id="619" r:id="rId5"/>
    <p:sldId id="620" r:id="rId6"/>
    <p:sldId id="621" r:id="rId7"/>
    <p:sldId id="622" r:id="rId8"/>
    <p:sldId id="623" r:id="rId9"/>
    <p:sldId id="626" r:id="rId10"/>
    <p:sldId id="624" r:id="rId11"/>
    <p:sldId id="625" r:id="rId12"/>
    <p:sldId id="627" r:id="rId13"/>
    <p:sldId id="628" r:id="rId14"/>
    <p:sldId id="616" r:id="rId15"/>
    <p:sldId id="585" r:id="rId16"/>
    <p:sldId id="597" r:id="rId17"/>
    <p:sldId id="598" r:id="rId18"/>
    <p:sldId id="629" r:id="rId19"/>
    <p:sldId id="630" r:id="rId20"/>
    <p:sldId id="599" r:id="rId21"/>
    <p:sldId id="638" r:id="rId22"/>
    <p:sldId id="605" r:id="rId23"/>
    <p:sldId id="618" r:id="rId24"/>
    <p:sldId id="606" r:id="rId25"/>
    <p:sldId id="607" r:id="rId26"/>
    <p:sldId id="611" r:id="rId27"/>
    <p:sldId id="612" r:id="rId28"/>
    <p:sldId id="600" r:id="rId29"/>
    <p:sldId id="601" r:id="rId30"/>
    <p:sldId id="640" r:id="rId31"/>
    <p:sldId id="631" r:id="rId32"/>
    <p:sldId id="632" r:id="rId33"/>
    <p:sldId id="602" r:id="rId34"/>
    <p:sldId id="603" r:id="rId35"/>
    <p:sldId id="634" r:id="rId36"/>
    <p:sldId id="637" r:id="rId37"/>
    <p:sldId id="604" r:id="rId38"/>
    <p:sldId id="613" r:id="rId39"/>
    <p:sldId id="639" r:id="rId40"/>
    <p:sldId id="608" r:id="rId41"/>
    <p:sldId id="609" r:id="rId42"/>
    <p:sldId id="614" r:id="rId43"/>
    <p:sldId id="615" r:id="rId44"/>
    <p:sldId id="633" r:id="rId4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WB376144" initials="MAS" lastIdx="5" clrIdx="0"/>
  <p:cmAuthor id="1" name="wb171050" initials="w" lastIdx="0"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39FED"/>
    <a:srgbClr val="008000"/>
    <a:srgbClr val="663300"/>
    <a:srgbClr val="FF6600"/>
    <a:srgbClr val="006600"/>
    <a:srgbClr val="009900"/>
    <a:srgbClr val="33CC33"/>
    <a:srgbClr val="A50021"/>
    <a:srgbClr val="FF9900"/>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87886" autoAdjust="0"/>
  </p:normalViewPr>
  <p:slideViewPr>
    <p:cSldViewPr>
      <p:cViewPr>
        <p:scale>
          <a:sx n="66" d="100"/>
          <a:sy n="66" d="100"/>
        </p:scale>
        <p:origin x="-2010" y="-330"/>
      </p:cViewPr>
      <p:guideLst>
        <p:guide orient="horz" pos="2160"/>
        <p:guide pos="2880"/>
      </p:guideLst>
    </p:cSldViewPr>
  </p:slideViewPr>
  <p:notesTextViewPr>
    <p:cViewPr>
      <p:scale>
        <a:sx n="100" d="100"/>
        <a:sy n="100" d="100"/>
      </p:scale>
      <p:origin x="0" y="0"/>
    </p:cViewPr>
  </p:notesTextViewPr>
  <p:sorterViewPr>
    <p:cViewPr>
      <p:scale>
        <a:sx n="70" d="100"/>
        <a:sy n="7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233048A-D3B1-4FF2-8FB4-3394A26628B6}" type="doc">
      <dgm:prSet loTypeId="urn:microsoft.com/office/officeart/2005/8/layout/target2" loCatId="relationship" qsTypeId="urn:microsoft.com/office/officeart/2005/8/quickstyle/simple1" qsCatId="simple" csTypeId="urn:microsoft.com/office/officeart/2005/8/colors/accent1_2" csCatId="accent1" phldr="1"/>
      <dgm:spPr/>
      <dgm:t>
        <a:bodyPr/>
        <a:lstStyle/>
        <a:p>
          <a:endParaRPr lang="en-US"/>
        </a:p>
      </dgm:t>
    </dgm:pt>
    <dgm:pt modelId="{576CF95E-A6A3-44A8-9F2A-6B85C4C5DFB6}">
      <dgm:prSet phldrT="[Text]" custT="1"/>
      <dgm:spPr/>
      <dgm:t>
        <a:bodyPr/>
        <a:lstStyle/>
        <a:p>
          <a:r>
            <a:rPr lang="en-US" sz="1800" b="1" dirty="0" smtClean="0"/>
            <a:t>FCPF Participants Committee (PC)</a:t>
          </a:r>
        </a:p>
        <a:p>
          <a:r>
            <a:rPr lang="en-US" sz="1600" b="0" dirty="0" smtClean="0"/>
            <a:t>Provided  Methodological </a:t>
          </a:r>
          <a:r>
            <a:rPr lang="en-US" sz="1600" b="0" dirty="0"/>
            <a:t>Principles &amp; Pricing </a:t>
          </a:r>
          <a:r>
            <a:rPr lang="en-US" sz="1600" b="0" dirty="0" smtClean="0"/>
            <a:t>Guidance to Carbon Fund, using PC Working Group</a:t>
          </a:r>
          <a:endParaRPr lang="en-US" sz="1600" b="0" dirty="0"/>
        </a:p>
      </dgm:t>
    </dgm:pt>
    <dgm:pt modelId="{51CEFB77-C4AB-4F2C-A2E2-F9DAEE2A4952}" type="parTrans" cxnId="{EB7AF32D-391C-4881-8791-2E2C0D5D76F0}">
      <dgm:prSet/>
      <dgm:spPr/>
      <dgm:t>
        <a:bodyPr/>
        <a:lstStyle/>
        <a:p>
          <a:endParaRPr lang="en-US"/>
        </a:p>
      </dgm:t>
    </dgm:pt>
    <dgm:pt modelId="{6F3B33ED-F1F3-4404-B7CD-F2393145665D}" type="sibTrans" cxnId="{EB7AF32D-391C-4881-8791-2E2C0D5D76F0}">
      <dgm:prSet/>
      <dgm:spPr/>
      <dgm:t>
        <a:bodyPr/>
        <a:lstStyle/>
        <a:p>
          <a:endParaRPr lang="en-US"/>
        </a:p>
      </dgm:t>
    </dgm:pt>
    <dgm:pt modelId="{DE78270F-D46C-4679-A658-C23F3197EC38}">
      <dgm:prSet phldrT="[Text]" custT="1"/>
      <dgm:spPr/>
      <dgm:t>
        <a:bodyPr/>
        <a:lstStyle/>
        <a:p>
          <a:endParaRPr lang="en-US" dirty="0"/>
        </a:p>
      </dgm:t>
    </dgm:pt>
    <dgm:pt modelId="{B4B44592-6F67-4C7D-9C58-811C57272B35}" type="parTrans" cxnId="{3C76B216-0C15-42F4-9D03-E78D6072C63B}">
      <dgm:prSet/>
      <dgm:spPr/>
      <dgm:t>
        <a:bodyPr/>
        <a:lstStyle/>
        <a:p>
          <a:endParaRPr lang="en-US"/>
        </a:p>
      </dgm:t>
    </dgm:pt>
    <dgm:pt modelId="{E15009BF-4B3B-4F44-9B78-EE6C4AAE70F5}" type="sibTrans" cxnId="{3C76B216-0C15-42F4-9D03-E78D6072C63B}">
      <dgm:prSet/>
      <dgm:spPr/>
      <dgm:t>
        <a:bodyPr/>
        <a:lstStyle/>
        <a:p>
          <a:endParaRPr lang="en-US"/>
        </a:p>
      </dgm:t>
    </dgm:pt>
    <dgm:pt modelId="{08E1A4F2-0B00-4E23-A689-5A389B7BA710}">
      <dgm:prSet phldrT="[Text]" custT="1"/>
      <dgm:spPr/>
      <dgm:t>
        <a:bodyPr/>
        <a:lstStyle/>
        <a:p>
          <a:endParaRPr lang="en-US" dirty="0"/>
        </a:p>
      </dgm:t>
    </dgm:pt>
    <dgm:pt modelId="{4D22B121-C061-4F7E-864E-00FCBFA9D55E}" type="parTrans" cxnId="{154F97B0-4BC0-4BEA-A015-0A3F1D9AAAF7}">
      <dgm:prSet/>
      <dgm:spPr/>
      <dgm:t>
        <a:bodyPr/>
        <a:lstStyle/>
        <a:p>
          <a:endParaRPr lang="en-US"/>
        </a:p>
      </dgm:t>
    </dgm:pt>
    <dgm:pt modelId="{1AA6B9D8-87C1-4EFD-BC95-407F1672C90A}" type="sibTrans" cxnId="{154F97B0-4BC0-4BEA-A015-0A3F1D9AAAF7}">
      <dgm:prSet/>
      <dgm:spPr/>
      <dgm:t>
        <a:bodyPr/>
        <a:lstStyle/>
        <a:p>
          <a:endParaRPr lang="en-US"/>
        </a:p>
      </dgm:t>
    </dgm:pt>
    <dgm:pt modelId="{53D52684-5E1B-49A2-A914-E4D7B3360EE3}">
      <dgm:prSet phldrT="[Text]" custT="1"/>
      <dgm:spPr/>
      <dgm:t>
        <a:bodyPr/>
        <a:lstStyle/>
        <a:p>
          <a:endParaRPr lang="en-US" dirty="0"/>
        </a:p>
      </dgm:t>
    </dgm:pt>
    <dgm:pt modelId="{FF6BFA68-28C5-4694-B761-9CEA20F26126}" type="sibTrans" cxnId="{F9379E6E-7EF1-43E3-8B7D-B48CE5E0D8F8}">
      <dgm:prSet/>
      <dgm:spPr/>
      <dgm:t>
        <a:bodyPr/>
        <a:lstStyle/>
        <a:p>
          <a:endParaRPr lang="en-US"/>
        </a:p>
      </dgm:t>
    </dgm:pt>
    <dgm:pt modelId="{95EF2D7D-CE60-41BC-BA82-BD88EA477FB5}" type="parTrans" cxnId="{F9379E6E-7EF1-43E3-8B7D-B48CE5E0D8F8}">
      <dgm:prSet/>
      <dgm:spPr/>
      <dgm:t>
        <a:bodyPr/>
        <a:lstStyle/>
        <a:p>
          <a:endParaRPr lang="en-US"/>
        </a:p>
      </dgm:t>
    </dgm:pt>
    <dgm:pt modelId="{A6036A5C-A528-4CFF-8CF4-98897D24581F}">
      <dgm:prSet phldrT="[Text]" custT="1"/>
      <dgm:spPr/>
      <dgm:t>
        <a:bodyPr/>
        <a:lstStyle/>
        <a:p>
          <a:endParaRPr lang="en-US" dirty="0"/>
        </a:p>
      </dgm:t>
    </dgm:pt>
    <dgm:pt modelId="{4E13C43C-8314-474F-A9AB-6711AE2DED0F}" type="sibTrans" cxnId="{E4738866-77FC-4E43-95D4-E9F31E26C13F}">
      <dgm:prSet/>
      <dgm:spPr/>
      <dgm:t>
        <a:bodyPr/>
        <a:lstStyle/>
        <a:p>
          <a:endParaRPr lang="en-US"/>
        </a:p>
      </dgm:t>
    </dgm:pt>
    <dgm:pt modelId="{B39800E0-912E-4C10-A605-80730EC966CA}" type="parTrans" cxnId="{E4738866-77FC-4E43-95D4-E9F31E26C13F}">
      <dgm:prSet/>
      <dgm:spPr/>
      <dgm:t>
        <a:bodyPr/>
        <a:lstStyle/>
        <a:p>
          <a:endParaRPr lang="en-US"/>
        </a:p>
      </dgm:t>
    </dgm:pt>
    <dgm:pt modelId="{3EC8179F-6EAC-4210-B457-EB93A38EE899}">
      <dgm:prSet phldrT="[Text]"/>
      <dgm:spPr/>
      <dgm:t>
        <a:bodyPr/>
        <a:lstStyle/>
        <a:p>
          <a:endParaRPr lang="en-US" b="1" dirty="0"/>
        </a:p>
      </dgm:t>
    </dgm:pt>
    <dgm:pt modelId="{18FFA142-EA99-476D-9668-85CB1283B7F0}" type="parTrans" cxnId="{FBE9C68E-50D6-46A8-98C6-BA0331A06617}">
      <dgm:prSet/>
      <dgm:spPr/>
      <dgm:t>
        <a:bodyPr/>
        <a:lstStyle/>
        <a:p>
          <a:endParaRPr lang="en-US"/>
        </a:p>
      </dgm:t>
    </dgm:pt>
    <dgm:pt modelId="{4804A980-88C4-4896-8AC2-BBD4EE841866}" type="sibTrans" cxnId="{FBE9C68E-50D6-46A8-98C6-BA0331A06617}">
      <dgm:prSet/>
      <dgm:spPr/>
      <dgm:t>
        <a:bodyPr/>
        <a:lstStyle/>
        <a:p>
          <a:endParaRPr lang="en-US"/>
        </a:p>
      </dgm:t>
    </dgm:pt>
    <dgm:pt modelId="{6BAC1A05-EAF1-4F5B-8AAA-1858D81AFF0A}">
      <dgm:prSet phldrT="[Text]"/>
      <dgm:spPr>
        <a:solidFill>
          <a:schemeClr val="bg1"/>
        </a:solidFill>
      </dgm:spPr>
      <dgm:t>
        <a:bodyPr/>
        <a:lstStyle/>
        <a:p>
          <a:endParaRPr lang="en-US" b="1" dirty="0"/>
        </a:p>
      </dgm:t>
    </dgm:pt>
    <dgm:pt modelId="{9DBD6AD7-C2DC-40C1-A88A-67ADD79414FE}" type="parTrans" cxnId="{E1257166-2885-47C6-BDDB-FD0266AC73A4}">
      <dgm:prSet/>
      <dgm:spPr/>
      <dgm:t>
        <a:bodyPr/>
        <a:lstStyle/>
        <a:p>
          <a:endParaRPr lang="en-US"/>
        </a:p>
      </dgm:t>
    </dgm:pt>
    <dgm:pt modelId="{9C2A239B-A4F1-4FE8-AE67-793BA00563E7}" type="sibTrans" cxnId="{E1257166-2885-47C6-BDDB-FD0266AC73A4}">
      <dgm:prSet/>
      <dgm:spPr/>
      <dgm:t>
        <a:bodyPr/>
        <a:lstStyle/>
        <a:p>
          <a:endParaRPr lang="en-US"/>
        </a:p>
      </dgm:t>
    </dgm:pt>
    <dgm:pt modelId="{2208BA0C-62AB-48A4-9F10-90FB8BC8835B}">
      <dgm:prSet phldrT="[Text]" custT="1"/>
      <dgm:spPr>
        <a:solidFill>
          <a:schemeClr val="bg1"/>
        </a:solidFill>
        <a:ln>
          <a:solidFill>
            <a:schemeClr val="bg1"/>
          </a:solidFill>
        </a:ln>
      </dgm:spPr>
      <dgm:t>
        <a:bodyPr/>
        <a:lstStyle/>
        <a:p>
          <a:endParaRPr lang="en-US" dirty="0"/>
        </a:p>
      </dgm:t>
    </dgm:pt>
    <dgm:pt modelId="{6120FFA7-D8D1-491E-ACDD-6623C9F43AFA}" type="parTrans" cxnId="{E933B593-7A85-4FA5-89CC-98001798D2BF}">
      <dgm:prSet/>
      <dgm:spPr/>
      <dgm:t>
        <a:bodyPr/>
        <a:lstStyle/>
        <a:p>
          <a:endParaRPr lang="en-US"/>
        </a:p>
      </dgm:t>
    </dgm:pt>
    <dgm:pt modelId="{C9F51D94-81C4-456A-B8F1-9F6DA6DA0A29}" type="sibTrans" cxnId="{E933B593-7A85-4FA5-89CC-98001798D2BF}">
      <dgm:prSet/>
      <dgm:spPr/>
      <dgm:t>
        <a:bodyPr/>
        <a:lstStyle/>
        <a:p>
          <a:endParaRPr lang="en-US"/>
        </a:p>
      </dgm:t>
    </dgm:pt>
    <dgm:pt modelId="{97B54A35-2657-445E-9B15-35BE4B9E2D0B}">
      <dgm:prSet phldrT="[Text]"/>
      <dgm:spPr/>
      <dgm:t>
        <a:bodyPr/>
        <a:lstStyle/>
        <a:p>
          <a:endParaRPr lang="en-US" dirty="0"/>
        </a:p>
      </dgm:t>
    </dgm:pt>
    <dgm:pt modelId="{87214484-5208-4055-AA25-FD6A69D3FBB9}" type="parTrans" cxnId="{C239EA6A-3BF0-4617-8D3F-E510477BFC48}">
      <dgm:prSet/>
      <dgm:spPr/>
      <dgm:t>
        <a:bodyPr/>
        <a:lstStyle/>
        <a:p>
          <a:endParaRPr lang="en-US"/>
        </a:p>
      </dgm:t>
    </dgm:pt>
    <dgm:pt modelId="{BEB56C8E-8CEB-475E-B931-1E037DCCFCBB}" type="sibTrans" cxnId="{C239EA6A-3BF0-4617-8D3F-E510477BFC48}">
      <dgm:prSet/>
      <dgm:spPr/>
      <dgm:t>
        <a:bodyPr/>
        <a:lstStyle/>
        <a:p>
          <a:endParaRPr lang="en-US"/>
        </a:p>
      </dgm:t>
    </dgm:pt>
    <dgm:pt modelId="{E30F17B6-E79C-4877-A855-62658AE9B9FE}">
      <dgm:prSet phldrT="[Text]"/>
      <dgm:spPr/>
      <dgm:t>
        <a:bodyPr/>
        <a:lstStyle/>
        <a:p>
          <a:endParaRPr lang="en-US" dirty="0"/>
        </a:p>
      </dgm:t>
    </dgm:pt>
    <dgm:pt modelId="{57AB37DF-E181-4ACB-BF2F-C33FB11F9632}" type="parTrans" cxnId="{8F55FBC6-EA7B-4030-8E49-4AF317C6D390}">
      <dgm:prSet/>
      <dgm:spPr/>
      <dgm:t>
        <a:bodyPr/>
        <a:lstStyle/>
        <a:p>
          <a:endParaRPr lang="en-US"/>
        </a:p>
      </dgm:t>
    </dgm:pt>
    <dgm:pt modelId="{7F4132EF-D9A5-4A69-81A6-7591B8EC6468}" type="sibTrans" cxnId="{8F55FBC6-EA7B-4030-8E49-4AF317C6D390}">
      <dgm:prSet/>
      <dgm:spPr/>
      <dgm:t>
        <a:bodyPr/>
        <a:lstStyle/>
        <a:p>
          <a:endParaRPr lang="en-US"/>
        </a:p>
      </dgm:t>
    </dgm:pt>
    <dgm:pt modelId="{81C3AACA-C49B-4AB3-8958-223EA0ECA013}">
      <dgm:prSet phldrT="[Text]" custScaleX="33962" custScaleY="45130" custLinFactNeighborX="26713" custLinFactNeighborY="-33789"/>
      <dgm:spPr/>
      <dgm:t>
        <a:bodyPr/>
        <a:lstStyle/>
        <a:p>
          <a:endParaRPr lang="en-US" dirty="0"/>
        </a:p>
      </dgm:t>
    </dgm:pt>
    <dgm:pt modelId="{935CE273-17ED-4FA3-A721-753142A9BD7E}" type="parTrans" cxnId="{7A651729-EAEC-46E4-B3EE-CA69026FA8B0}">
      <dgm:prSet/>
      <dgm:spPr/>
      <dgm:t>
        <a:bodyPr/>
        <a:lstStyle/>
        <a:p>
          <a:endParaRPr lang="en-US"/>
        </a:p>
      </dgm:t>
    </dgm:pt>
    <dgm:pt modelId="{2597D66E-2430-4EA9-A18A-74C3E756BE85}" type="sibTrans" cxnId="{7A651729-EAEC-46E4-B3EE-CA69026FA8B0}">
      <dgm:prSet/>
      <dgm:spPr/>
      <dgm:t>
        <a:bodyPr/>
        <a:lstStyle/>
        <a:p>
          <a:endParaRPr lang="en-US"/>
        </a:p>
      </dgm:t>
    </dgm:pt>
    <dgm:pt modelId="{AFD55004-121F-43E8-AF8B-9FD8EC127F5E}">
      <dgm:prSet phldrT="[Text]" custScaleX="32693" custScaleY="89320" custLinFactNeighborX="32949" custLinFactNeighborY="-1434"/>
      <dgm:spPr/>
      <dgm:t>
        <a:bodyPr/>
        <a:lstStyle/>
        <a:p>
          <a:endParaRPr lang="en-US" dirty="0"/>
        </a:p>
      </dgm:t>
    </dgm:pt>
    <dgm:pt modelId="{BB4E389C-AA6C-4FDA-BAD6-7DEF355FDBFD}" type="parTrans" cxnId="{2F4DB056-2BE2-4203-8628-35A96DE575BD}">
      <dgm:prSet/>
      <dgm:spPr/>
      <dgm:t>
        <a:bodyPr/>
        <a:lstStyle/>
        <a:p>
          <a:endParaRPr lang="en-US"/>
        </a:p>
      </dgm:t>
    </dgm:pt>
    <dgm:pt modelId="{8512D754-72A3-4CAC-9CA4-A413C3EF191F}" type="sibTrans" cxnId="{2F4DB056-2BE2-4203-8628-35A96DE575BD}">
      <dgm:prSet/>
      <dgm:spPr/>
      <dgm:t>
        <a:bodyPr/>
        <a:lstStyle/>
        <a:p>
          <a:endParaRPr lang="en-US"/>
        </a:p>
      </dgm:t>
    </dgm:pt>
    <dgm:pt modelId="{199907C2-2D9B-4C33-B360-7A38B9B2EB4E}">
      <dgm:prSet phldrT="[Text]"/>
      <dgm:spPr>
        <a:solidFill>
          <a:schemeClr val="bg1"/>
        </a:solidFill>
      </dgm:spPr>
      <dgm:t>
        <a:bodyPr/>
        <a:lstStyle/>
        <a:p>
          <a:endParaRPr lang="en-US" b="1" dirty="0"/>
        </a:p>
      </dgm:t>
    </dgm:pt>
    <dgm:pt modelId="{205A7B52-D890-405E-8C18-2857A933B2BC}" type="parTrans" cxnId="{6748854C-F4F3-4201-B030-C7B5D8F6508D}">
      <dgm:prSet/>
      <dgm:spPr/>
      <dgm:t>
        <a:bodyPr/>
        <a:lstStyle/>
        <a:p>
          <a:endParaRPr lang="en-US"/>
        </a:p>
      </dgm:t>
    </dgm:pt>
    <dgm:pt modelId="{B4FD36FE-EA50-4C4E-94E2-7B91C162A8BC}" type="sibTrans" cxnId="{6748854C-F4F3-4201-B030-C7B5D8F6508D}">
      <dgm:prSet/>
      <dgm:spPr/>
      <dgm:t>
        <a:bodyPr/>
        <a:lstStyle/>
        <a:p>
          <a:endParaRPr lang="en-US"/>
        </a:p>
      </dgm:t>
    </dgm:pt>
    <dgm:pt modelId="{B9AE416A-C00C-464F-B5BE-AC814EDAF0B8}">
      <dgm:prSet phldrT="[Text]" custT="1"/>
      <dgm:spPr>
        <a:solidFill>
          <a:schemeClr val="accent4">
            <a:lumMod val="40000"/>
            <a:lumOff val="60000"/>
          </a:schemeClr>
        </a:solidFill>
        <a:ln>
          <a:solidFill>
            <a:schemeClr val="tx2">
              <a:lumMod val="75000"/>
            </a:schemeClr>
          </a:solidFill>
        </a:ln>
      </dgm:spPr>
      <dgm:t>
        <a:bodyPr/>
        <a:lstStyle/>
        <a:p>
          <a:pPr algn="ctr"/>
          <a:r>
            <a:rPr lang="en-US" sz="1600" b="1" u="sng" dirty="0" smtClean="0">
              <a:solidFill>
                <a:schemeClr val="tx1"/>
              </a:solidFill>
            </a:rPr>
            <a:t>Facility Management Team (FMT) &amp; Technical Advisory Panel (TAP)</a:t>
          </a:r>
          <a:endParaRPr lang="en-US" sz="1400" b="1" dirty="0" smtClean="0">
            <a:solidFill>
              <a:schemeClr val="tx1"/>
            </a:solidFill>
            <a:latin typeface="Calibri"/>
          </a:endParaRPr>
        </a:p>
        <a:p>
          <a:pPr algn="l"/>
          <a:r>
            <a:rPr lang="en-US" sz="1600" b="1" dirty="0" smtClean="0">
              <a:solidFill>
                <a:schemeClr val="tx1"/>
              </a:solidFill>
              <a:latin typeface="Calibri"/>
            </a:rPr>
            <a:t>• Draft Methodological Framework</a:t>
          </a:r>
        </a:p>
        <a:p>
          <a:pPr algn="l"/>
          <a:r>
            <a:rPr lang="en-US" sz="1600" b="1" dirty="0" smtClean="0">
              <a:solidFill>
                <a:schemeClr val="tx1"/>
              </a:solidFill>
              <a:latin typeface="Calibri"/>
            </a:rPr>
            <a:t>• Draft issue papers</a:t>
          </a:r>
        </a:p>
        <a:p>
          <a:pPr algn="l"/>
          <a:endParaRPr lang="en-US" sz="1600" b="1" dirty="0">
            <a:solidFill>
              <a:schemeClr val="tx1"/>
            </a:solidFill>
          </a:endParaRPr>
        </a:p>
      </dgm:t>
    </dgm:pt>
    <dgm:pt modelId="{AD5BB357-8D62-47FD-AC15-CC57EECEB86C}" type="parTrans" cxnId="{3E18B997-4C14-4D0B-8FE0-3D68B732709A}">
      <dgm:prSet/>
      <dgm:spPr/>
      <dgm:t>
        <a:bodyPr/>
        <a:lstStyle/>
        <a:p>
          <a:endParaRPr lang="en-US"/>
        </a:p>
      </dgm:t>
    </dgm:pt>
    <dgm:pt modelId="{6D3D2AF0-D793-4C95-A8E9-088645B49504}" type="sibTrans" cxnId="{3E18B997-4C14-4D0B-8FE0-3D68B732709A}">
      <dgm:prSet/>
      <dgm:spPr/>
      <dgm:t>
        <a:bodyPr/>
        <a:lstStyle/>
        <a:p>
          <a:endParaRPr lang="en-US"/>
        </a:p>
      </dgm:t>
    </dgm:pt>
    <dgm:pt modelId="{FAFB1A15-9899-492B-A108-3D0FC4FBAF3A}">
      <dgm:prSet phldrT="[Text]" custT="1"/>
      <dgm:spPr>
        <a:solidFill>
          <a:srgbClr val="FFFF00"/>
        </a:solidFill>
      </dgm:spPr>
      <dgm:t>
        <a:bodyPr/>
        <a:lstStyle/>
        <a:p>
          <a:pPr algn="ctr"/>
          <a:endParaRPr lang="en-US" sz="1800" b="1" dirty="0" smtClean="0">
            <a:solidFill>
              <a:schemeClr val="tx1"/>
            </a:solidFill>
          </a:endParaRPr>
        </a:p>
        <a:p>
          <a:pPr algn="ctr"/>
          <a:endParaRPr lang="en-US" sz="1800" b="1" dirty="0" smtClean="0">
            <a:solidFill>
              <a:schemeClr val="tx1"/>
            </a:solidFill>
          </a:endParaRPr>
        </a:p>
        <a:p>
          <a:pPr algn="ctr"/>
          <a:r>
            <a:rPr lang="en-US" sz="2400" b="1" dirty="0" smtClean="0">
              <a:solidFill>
                <a:schemeClr val="tx1"/>
              </a:solidFill>
            </a:rPr>
            <a:t>Methodological </a:t>
          </a:r>
        </a:p>
        <a:p>
          <a:pPr algn="ctr"/>
          <a:r>
            <a:rPr lang="en-US" sz="2400" b="1" dirty="0" smtClean="0">
              <a:solidFill>
                <a:schemeClr val="tx1"/>
              </a:solidFill>
            </a:rPr>
            <a:t>Framework</a:t>
          </a:r>
          <a:endParaRPr lang="en-US" sz="1800" b="1" dirty="0" smtClean="0">
            <a:solidFill>
              <a:schemeClr val="tx1"/>
            </a:solidFill>
          </a:endParaRPr>
        </a:p>
      </dgm:t>
    </dgm:pt>
    <dgm:pt modelId="{DDDF0CFE-1176-4D19-82E7-9FF15DE8BB38}" type="parTrans" cxnId="{80EDE54F-DE5A-4E1A-8213-49FBB7E6FB69}">
      <dgm:prSet/>
      <dgm:spPr/>
      <dgm:t>
        <a:bodyPr/>
        <a:lstStyle/>
        <a:p>
          <a:endParaRPr lang="en-US"/>
        </a:p>
      </dgm:t>
    </dgm:pt>
    <dgm:pt modelId="{92F06287-8D5F-4C1C-8E80-BC5C5167C62A}" type="sibTrans" cxnId="{80EDE54F-DE5A-4E1A-8213-49FBB7E6FB69}">
      <dgm:prSet/>
      <dgm:spPr/>
      <dgm:t>
        <a:bodyPr/>
        <a:lstStyle/>
        <a:p>
          <a:endParaRPr lang="en-US"/>
        </a:p>
      </dgm:t>
    </dgm:pt>
    <dgm:pt modelId="{F976E646-BAFA-49F2-8C90-017525898855}">
      <dgm:prSet phldrT="[Text]" custT="1"/>
      <dgm:spPr>
        <a:solidFill>
          <a:schemeClr val="accent3">
            <a:lumMod val="40000"/>
            <a:lumOff val="60000"/>
          </a:schemeClr>
        </a:solidFill>
        <a:ln>
          <a:solidFill>
            <a:schemeClr val="tx1"/>
          </a:solidFill>
        </a:ln>
      </dgm:spPr>
      <dgm:t>
        <a:bodyPr/>
        <a:lstStyle/>
        <a:p>
          <a:endParaRPr lang="en-US" sz="1800" b="1" dirty="0"/>
        </a:p>
      </dgm:t>
    </dgm:pt>
    <dgm:pt modelId="{919DCDF6-DDCC-471C-8006-7E9DFF446668}" type="sibTrans" cxnId="{08C4A948-22C6-4D5B-83C0-52E66AA58C9F}">
      <dgm:prSet/>
      <dgm:spPr/>
      <dgm:t>
        <a:bodyPr/>
        <a:lstStyle/>
        <a:p>
          <a:endParaRPr lang="en-US"/>
        </a:p>
      </dgm:t>
    </dgm:pt>
    <dgm:pt modelId="{B48C723C-6CE9-4307-82A0-71221E8DF264}" type="parTrans" cxnId="{08C4A948-22C6-4D5B-83C0-52E66AA58C9F}">
      <dgm:prSet/>
      <dgm:spPr/>
      <dgm:t>
        <a:bodyPr/>
        <a:lstStyle/>
        <a:p>
          <a:endParaRPr lang="en-US"/>
        </a:p>
      </dgm:t>
    </dgm:pt>
    <dgm:pt modelId="{83513735-D537-4E70-8696-31F3C62167EF}" type="pres">
      <dgm:prSet presAssocID="{B233048A-D3B1-4FF2-8FB4-3394A26628B6}" presName="Name0" presStyleCnt="0">
        <dgm:presLayoutVars>
          <dgm:chMax val="3"/>
          <dgm:chPref val="1"/>
          <dgm:dir/>
          <dgm:animLvl val="lvl"/>
          <dgm:resizeHandles/>
        </dgm:presLayoutVars>
      </dgm:prSet>
      <dgm:spPr/>
      <dgm:t>
        <a:bodyPr/>
        <a:lstStyle/>
        <a:p>
          <a:endParaRPr lang="en-US"/>
        </a:p>
      </dgm:t>
    </dgm:pt>
    <dgm:pt modelId="{5821624B-6D3A-4005-B607-5DB3CC376827}" type="pres">
      <dgm:prSet presAssocID="{B233048A-D3B1-4FF2-8FB4-3394A26628B6}" presName="outerBox" presStyleCnt="0"/>
      <dgm:spPr/>
    </dgm:pt>
    <dgm:pt modelId="{3243ECCF-98F8-41B2-93B2-70D46908211B}" type="pres">
      <dgm:prSet presAssocID="{B233048A-D3B1-4FF2-8FB4-3394A26628B6}" presName="outerBoxParent" presStyleLbl="node1" presStyleIdx="0" presStyleCnt="3" custLinFactNeighborX="883" custLinFactNeighborY="21563"/>
      <dgm:spPr/>
      <dgm:t>
        <a:bodyPr/>
        <a:lstStyle/>
        <a:p>
          <a:endParaRPr lang="en-US"/>
        </a:p>
      </dgm:t>
    </dgm:pt>
    <dgm:pt modelId="{FCDC60E5-2268-40A5-85A4-5EB22D12626D}" type="pres">
      <dgm:prSet presAssocID="{B233048A-D3B1-4FF2-8FB4-3394A26628B6}" presName="outerBoxChildren" presStyleCnt="0"/>
      <dgm:spPr/>
    </dgm:pt>
    <dgm:pt modelId="{22076476-5952-4FE6-B391-7DAE5B845D8A}" type="pres">
      <dgm:prSet presAssocID="{576CF95E-A6A3-44A8-9F2A-6B85C4C5DFB6}" presName="oChild" presStyleLbl="fgAcc1" presStyleIdx="0" presStyleCnt="1" custScaleX="176709" custScaleY="67689" custLinFactNeighborX="29379" custLinFactNeighborY="36487">
        <dgm:presLayoutVars>
          <dgm:bulletEnabled val="1"/>
        </dgm:presLayoutVars>
      </dgm:prSet>
      <dgm:spPr/>
      <dgm:t>
        <a:bodyPr/>
        <a:lstStyle/>
        <a:p>
          <a:endParaRPr lang="en-US"/>
        </a:p>
      </dgm:t>
    </dgm:pt>
    <dgm:pt modelId="{B45F44A8-3818-4C71-AE3A-079EBB12B763}" type="pres">
      <dgm:prSet presAssocID="{B233048A-D3B1-4FF2-8FB4-3394A26628B6}" presName="middleBox" presStyleCnt="0"/>
      <dgm:spPr/>
    </dgm:pt>
    <dgm:pt modelId="{8BBD2F2F-2B5C-4EAC-AB94-9A2C6A95AE20}" type="pres">
      <dgm:prSet presAssocID="{B233048A-D3B1-4FF2-8FB4-3394A26628B6}" presName="middleBoxParent" presStyleLbl="node1" presStyleIdx="1" presStyleCnt="3" custScaleX="68914" custScaleY="51596" custLinFactNeighborX="7474" custLinFactNeighborY="-53162"/>
      <dgm:spPr/>
      <dgm:t>
        <a:bodyPr/>
        <a:lstStyle/>
        <a:p>
          <a:endParaRPr lang="en-US"/>
        </a:p>
      </dgm:t>
    </dgm:pt>
    <dgm:pt modelId="{D42DD03B-F54A-49DA-B2BA-1BA103A2B1C8}" type="pres">
      <dgm:prSet presAssocID="{B233048A-D3B1-4FF2-8FB4-3394A26628B6}" presName="middleBoxChildren" presStyleCnt="0"/>
      <dgm:spPr/>
    </dgm:pt>
    <dgm:pt modelId="{A04BD908-29D4-4368-99BB-3C916404D0E8}" type="pres">
      <dgm:prSet presAssocID="{B233048A-D3B1-4FF2-8FB4-3394A26628B6}" presName="centerBox" presStyleCnt="0"/>
      <dgm:spPr/>
    </dgm:pt>
    <dgm:pt modelId="{E709D3F3-F254-4BB1-8F28-1C322F582FC4}" type="pres">
      <dgm:prSet presAssocID="{B233048A-D3B1-4FF2-8FB4-3394A26628B6}" presName="centerBoxParent" presStyleLbl="node1" presStyleIdx="2" presStyleCnt="3" custFlipHor="0" custScaleX="32343" custScaleY="115096" custLinFactNeighborX="-25134" custLinFactNeighborY="9157"/>
      <dgm:spPr/>
      <dgm:t>
        <a:bodyPr/>
        <a:lstStyle/>
        <a:p>
          <a:endParaRPr lang="en-US"/>
        </a:p>
      </dgm:t>
    </dgm:pt>
  </dgm:ptLst>
  <dgm:cxnLst>
    <dgm:cxn modelId="{F9379E6E-7EF1-43E3-8B7D-B48CE5E0D8F8}" srcId="{A6036A5C-A528-4CFF-8CF4-98897D24581F}" destId="{53D52684-5E1B-49A2-A914-E4D7B3360EE3}" srcOrd="0" destOrd="0" parTransId="{95EF2D7D-CE60-41BC-BA82-BD88EA477FB5}" sibTransId="{FF6BFA68-28C5-4694-B761-9CEA20F26126}"/>
    <dgm:cxn modelId="{3C76B216-0C15-42F4-9D03-E78D6072C63B}" srcId="{A6036A5C-A528-4CFF-8CF4-98897D24581F}" destId="{DE78270F-D46C-4679-A658-C23F3197EC38}" srcOrd="1" destOrd="0" parTransId="{B4B44592-6F67-4C7D-9C58-811C57272B35}" sibTransId="{E15009BF-4B3B-4F44-9B78-EE6C4AAE70F5}"/>
    <dgm:cxn modelId="{FBE9C68E-50D6-46A8-98C6-BA0331A06617}" srcId="{B233048A-D3B1-4FF2-8FB4-3394A26628B6}" destId="{3EC8179F-6EAC-4210-B457-EB93A38EE899}" srcOrd="10" destOrd="0" parTransId="{18FFA142-EA99-476D-9668-85CB1283B7F0}" sibTransId="{4804A980-88C4-4896-8AC2-BBD4EE841866}"/>
    <dgm:cxn modelId="{6748854C-F4F3-4201-B030-C7B5D8F6508D}" srcId="{B233048A-D3B1-4FF2-8FB4-3394A26628B6}" destId="{199907C2-2D9B-4C33-B360-7A38B9B2EB4E}" srcOrd="3" destOrd="0" parTransId="{205A7B52-D890-405E-8C18-2857A933B2BC}" sibTransId="{B4FD36FE-EA50-4C4E-94E2-7B91C162A8BC}"/>
    <dgm:cxn modelId="{2F4DB056-2BE2-4203-8628-35A96DE575BD}" srcId="{B233048A-D3B1-4FF2-8FB4-3394A26628B6}" destId="{AFD55004-121F-43E8-AF8B-9FD8EC127F5E}" srcOrd="8" destOrd="0" parTransId="{BB4E389C-AA6C-4FDA-BAD6-7DEF355FDBFD}" sibTransId="{8512D754-72A3-4CAC-9CA4-A413C3EF191F}"/>
    <dgm:cxn modelId="{8F55FBC6-EA7B-4030-8E49-4AF317C6D390}" srcId="{B233048A-D3B1-4FF2-8FB4-3394A26628B6}" destId="{E30F17B6-E79C-4877-A855-62658AE9B9FE}" srcOrd="6" destOrd="0" parTransId="{57AB37DF-E181-4ACB-BF2F-C33FB11F9632}" sibTransId="{7F4132EF-D9A5-4A69-81A6-7591B8EC6468}"/>
    <dgm:cxn modelId="{E4738866-77FC-4E43-95D4-E9F31E26C13F}" srcId="{B233048A-D3B1-4FF2-8FB4-3394A26628B6}" destId="{A6036A5C-A528-4CFF-8CF4-98897D24581F}" srcOrd="11" destOrd="0" parTransId="{B39800E0-912E-4C10-A605-80730EC966CA}" sibTransId="{4E13C43C-8314-474F-A9AB-6711AE2DED0F}"/>
    <dgm:cxn modelId="{EB7AF32D-391C-4881-8791-2E2C0D5D76F0}" srcId="{F976E646-BAFA-49F2-8C90-017525898855}" destId="{576CF95E-A6A3-44A8-9F2A-6B85C4C5DFB6}" srcOrd="0" destOrd="0" parTransId="{51CEFB77-C4AB-4F2C-A2E2-F9DAEE2A4952}" sibTransId="{6F3B33ED-F1F3-4404-B7CD-F2393145665D}"/>
    <dgm:cxn modelId="{6114B4A9-4993-4A06-B396-F23FBE15FDDD}" type="presOf" srcId="{F976E646-BAFA-49F2-8C90-017525898855}" destId="{3243ECCF-98F8-41B2-93B2-70D46908211B}" srcOrd="0" destOrd="0" presId="urn:microsoft.com/office/officeart/2005/8/layout/target2"/>
    <dgm:cxn modelId="{E933B593-7A85-4FA5-89CC-98001798D2BF}" srcId="{B233048A-D3B1-4FF2-8FB4-3394A26628B6}" destId="{2208BA0C-62AB-48A4-9F10-90FB8BC8835B}" srcOrd="5" destOrd="0" parTransId="{6120FFA7-D8D1-491E-ACDD-6623C9F43AFA}" sibTransId="{C9F51D94-81C4-456A-B8F1-9F6DA6DA0A29}"/>
    <dgm:cxn modelId="{80EDE54F-DE5A-4E1A-8213-49FBB7E6FB69}" srcId="{B233048A-D3B1-4FF2-8FB4-3394A26628B6}" destId="{FAFB1A15-9899-492B-A108-3D0FC4FBAF3A}" srcOrd="1" destOrd="0" parTransId="{DDDF0CFE-1176-4D19-82E7-9FF15DE8BB38}" sibTransId="{92F06287-8D5F-4C1C-8E80-BC5C5167C62A}"/>
    <dgm:cxn modelId="{00ACF44C-8138-4EAB-9F04-ADD8547725CA}" type="presOf" srcId="{576CF95E-A6A3-44A8-9F2A-6B85C4C5DFB6}" destId="{22076476-5952-4FE6-B391-7DAE5B845D8A}" srcOrd="0" destOrd="0" presId="urn:microsoft.com/office/officeart/2005/8/layout/target2"/>
    <dgm:cxn modelId="{154F97B0-4BC0-4BEA-A015-0A3F1D9AAAF7}" srcId="{B233048A-D3B1-4FF2-8FB4-3394A26628B6}" destId="{08E1A4F2-0B00-4E23-A689-5A389B7BA710}" srcOrd="12" destOrd="0" parTransId="{4D22B121-C061-4F7E-864E-00FCBFA9D55E}" sibTransId="{1AA6B9D8-87C1-4EFD-BC95-407F1672C90A}"/>
    <dgm:cxn modelId="{08C4A948-22C6-4D5B-83C0-52E66AA58C9F}" srcId="{B233048A-D3B1-4FF2-8FB4-3394A26628B6}" destId="{F976E646-BAFA-49F2-8C90-017525898855}" srcOrd="0" destOrd="0" parTransId="{B48C723C-6CE9-4307-82A0-71221E8DF264}" sibTransId="{919DCDF6-DDCC-471C-8006-7E9DFF446668}"/>
    <dgm:cxn modelId="{7A651729-EAEC-46E4-B3EE-CA69026FA8B0}" srcId="{B233048A-D3B1-4FF2-8FB4-3394A26628B6}" destId="{81C3AACA-C49B-4AB3-8958-223EA0ECA013}" srcOrd="7" destOrd="0" parTransId="{935CE273-17ED-4FA3-A721-753142A9BD7E}" sibTransId="{2597D66E-2430-4EA9-A18A-74C3E756BE85}"/>
    <dgm:cxn modelId="{3E18B997-4C14-4D0B-8FE0-3D68B732709A}" srcId="{B233048A-D3B1-4FF2-8FB4-3394A26628B6}" destId="{B9AE416A-C00C-464F-B5BE-AC814EDAF0B8}" srcOrd="2" destOrd="0" parTransId="{AD5BB357-8D62-47FD-AC15-CC57EECEB86C}" sibTransId="{6D3D2AF0-D793-4C95-A8E9-088645B49504}"/>
    <dgm:cxn modelId="{F0AF8101-F63D-4D34-8AD8-144710C3497E}" type="presOf" srcId="{B233048A-D3B1-4FF2-8FB4-3394A26628B6}" destId="{83513735-D537-4E70-8696-31F3C62167EF}" srcOrd="0" destOrd="0" presId="urn:microsoft.com/office/officeart/2005/8/layout/target2"/>
    <dgm:cxn modelId="{E1257166-2885-47C6-BDDB-FD0266AC73A4}" srcId="{B233048A-D3B1-4FF2-8FB4-3394A26628B6}" destId="{6BAC1A05-EAF1-4F5B-8AAA-1858D81AFF0A}" srcOrd="4" destOrd="0" parTransId="{9DBD6AD7-C2DC-40C1-A88A-67ADD79414FE}" sibTransId="{9C2A239B-A4F1-4FE8-AE67-793BA00563E7}"/>
    <dgm:cxn modelId="{9180271C-ECBA-4ED7-A688-13B7A5131F8C}" type="presOf" srcId="{B9AE416A-C00C-464F-B5BE-AC814EDAF0B8}" destId="{E709D3F3-F254-4BB1-8F28-1C322F582FC4}" srcOrd="0" destOrd="0" presId="urn:microsoft.com/office/officeart/2005/8/layout/target2"/>
    <dgm:cxn modelId="{C239EA6A-3BF0-4617-8D3F-E510477BFC48}" srcId="{B233048A-D3B1-4FF2-8FB4-3394A26628B6}" destId="{97B54A35-2657-445E-9B15-35BE4B9E2D0B}" srcOrd="9" destOrd="0" parTransId="{87214484-5208-4055-AA25-FD6A69D3FBB9}" sibTransId="{BEB56C8E-8CEB-475E-B931-1E037DCCFCBB}"/>
    <dgm:cxn modelId="{B98D6D08-5D98-40DA-80B6-CA2A399B3CDA}" type="presOf" srcId="{FAFB1A15-9899-492B-A108-3D0FC4FBAF3A}" destId="{8BBD2F2F-2B5C-4EAC-AB94-9A2C6A95AE20}" srcOrd="0" destOrd="0" presId="urn:microsoft.com/office/officeart/2005/8/layout/target2"/>
    <dgm:cxn modelId="{307BCE0D-F3EA-4C00-8964-3C845CD79B1F}" type="presParOf" srcId="{83513735-D537-4E70-8696-31F3C62167EF}" destId="{5821624B-6D3A-4005-B607-5DB3CC376827}" srcOrd="0" destOrd="0" presId="urn:microsoft.com/office/officeart/2005/8/layout/target2"/>
    <dgm:cxn modelId="{680CBDBD-F98B-425F-AE90-C484281E8E80}" type="presParOf" srcId="{5821624B-6D3A-4005-B607-5DB3CC376827}" destId="{3243ECCF-98F8-41B2-93B2-70D46908211B}" srcOrd="0" destOrd="0" presId="urn:microsoft.com/office/officeart/2005/8/layout/target2"/>
    <dgm:cxn modelId="{5DD8DAAA-2C83-431E-84FB-F97CAF0AF37F}" type="presParOf" srcId="{5821624B-6D3A-4005-B607-5DB3CC376827}" destId="{FCDC60E5-2268-40A5-85A4-5EB22D12626D}" srcOrd="1" destOrd="0" presId="urn:microsoft.com/office/officeart/2005/8/layout/target2"/>
    <dgm:cxn modelId="{0465B023-7B85-4876-A124-27B6F47AC56C}" type="presParOf" srcId="{FCDC60E5-2268-40A5-85A4-5EB22D12626D}" destId="{22076476-5952-4FE6-B391-7DAE5B845D8A}" srcOrd="0" destOrd="0" presId="urn:microsoft.com/office/officeart/2005/8/layout/target2"/>
    <dgm:cxn modelId="{9195FDFC-D354-4607-8E38-86A4296FFE5E}" type="presParOf" srcId="{83513735-D537-4E70-8696-31F3C62167EF}" destId="{B45F44A8-3818-4C71-AE3A-079EBB12B763}" srcOrd="1" destOrd="0" presId="urn:microsoft.com/office/officeart/2005/8/layout/target2"/>
    <dgm:cxn modelId="{C774E8E2-646D-4964-A984-A210026FB480}" type="presParOf" srcId="{B45F44A8-3818-4C71-AE3A-079EBB12B763}" destId="{8BBD2F2F-2B5C-4EAC-AB94-9A2C6A95AE20}" srcOrd="0" destOrd="0" presId="urn:microsoft.com/office/officeart/2005/8/layout/target2"/>
    <dgm:cxn modelId="{473AFBC3-AF83-48F1-B405-E433D5854975}" type="presParOf" srcId="{B45F44A8-3818-4C71-AE3A-079EBB12B763}" destId="{D42DD03B-F54A-49DA-B2BA-1BA103A2B1C8}" srcOrd="1" destOrd="0" presId="urn:microsoft.com/office/officeart/2005/8/layout/target2"/>
    <dgm:cxn modelId="{66B23BB8-F0D4-4CB8-98BF-8873BE1370CD}" type="presParOf" srcId="{83513735-D537-4E70-8696-31F3C62167EF}" destId="{A04BD908-29D4-4368-99BB-3C916404D0E8}" srcOrd="2" destOrd="0" presId="urn:microsoft.com/office/officeart/2005/8/layout/target2"/>
    <dgm:cxn modelId="{E3CD3B63-4469-40EE-9870-9CEC36FED56A}" type="presParOf" srcId="{A04BD908-29D4-4368-99BB-3C916404D0E8}" destId="{E709D3F3-F254-4BB1-8F28-1C322F582FC4}" srcOrd="0" destOrd="0" presId="urn:microsoft.com/office/officeart/2005/8/layout/targe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43ECCF-98F8-41B2-93B2-70D46908211B}">
      <dsp:nvSpPr>
        <dsp:cNvPr id="0" name=""/>
        <dsp:cNvSpPr/>
      </dsp:nvSpPr>
      <dsp:spPr>
        <a:xfrm>
          <a:off x="0" y="0"/>
          <a:ext cx="8839200" cy="5502275"/>
        </a:xfrm>
        <a:prstGeom prst="roundRect">
          <a:avLst>
            <a:gd name="adj" fmla="val 8500"/>
          </a:avLst>
        </a:prstGeom>
        <a:solidFill>
          <a:schemeClr val="accent3">
            <a:lumMod val="40000"/>
            <a:lumOff val="60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4270377" numCol="1" spcCol="1270" anchor="t" anchorCtr="0">
          <a:noAutofit/>
        </a:bodyPr>
        <a:lstStyle/>
        <a:p>
          <a:pPr lvl="0" algn="l" defTabSz="800100">
            <a:lnSpc>
              <a:spcPct val="90000"/>
            </a:lnSpc>
            <a:spcBef>
              <a:spcPct val="0"/>
            </a:spcBef>
            <a:spcAft>
              <a:spcPct val="35000"/>
            </a:spcAft>
          </a:pPr>
          <a:endParaRPr lang="en-US" sz="1800" b="1" kern="1200" dirty="0"/>
        </a:p>
      </dsp:txBody>
      <dsp:txXfrm>
        <a:off x="136983" y="136983"/>
        <a:ext cx="8565234" cy="5228309"/>
      </dsp:txXfrm>
    </dsp:sp>
    <dsp:sp modelId="{22076476-5952-4FE6-B391-7DAE5B845D8A}">
      <dsp:nvSpPr>
        <dsp:cNvPr id="0" name=""/>
        <dsp:cNvSpPr/>
      </dsp:nvSpPr>
      <dsp:spPr>
        <a:xfrm>
          <a:off x="101975" y="2780899"/>
          <a:ext cx="2342949" cy="2607104"/>
        </a:xfrm>
        <a:prstGeom prst="roundRect">
          <a:avLst>
            <a:gd name="adj" fmla="val 105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t>FCPF Participants Committee (PC)</a:t>
          </a:r>
        </a:p>
        <a:p>
          <a:pPr lvl="0" algn="ctr" defTabSz="800100">
            <a:lnSpc>
              <a:spcPct val="90000"/>
            </a:lnSpc>
            <a:spcBef>
              <a:spcPct val="0"/>
            </a:spcBef>
            <a:spcAft>
              <a:spcPct val="35000"/>
            </a:spcAft>
          </a:pPr>
          <a:r>
            <a:rPr lang="en-US" sz="1600" b="0" kern="1200" dirty="0" smtClean="0"/>
            <a:t>Provided  Methodological </a:t>
          </a:r>
          <a:r>
            <a:rPr lang="en-US" sz="1600" b="0" kern="1200" dirty="0"/>
            <a:t>Principles &amp; Pricing </a:t>
          </a:r>
          <a:r>
            <a:rPr lang="en-US" sz="1600" b="0" kern="1200" dirty="0" smtClean="0"/>
            <a:t>Guidance to Carbon Fund, using PC Working Group</a:t>
          </a:r>
          <a:endParaRPr lang="en-US" sz="1600" b="0" kern="1200" dirty="0"/>
        </a:p>
      </dsp:txBody>
      <dsp:txXfrm>
        <a:off x="174029" y="2852953"/>
        <a:ext cx="2198841" cy="2462996"/>
      </dsp:txXfrm>
    </dsp:sp>
    <dsp:sp modelId="{8BBD2F2F-2B5C-4EAC-AB94-9A2C6A95AE20}">
      <dsp:nvSpPr>
        <dsp:cNvPr id="0" name=""/>
        <dsp:cNvSpPr/>
      </dsp:nvSpPr>
      <dsp:spPr>
        <a:xfrm>
          <a:off x="3344591" y="260147"/>
          <a:ext cx="4720870" cy="1987267"/>
        </a:xfrm>
        <a:prstGeom prst="roundRect">
          <a:avLst>
            <a:gd name="adj" fmla="val 10500"/>
          </a:avLst>
        </a:prstGeom>
        <a:solidFill>
          <a:srgbClr val="FFFF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2445761" numCol="1" spcCol="1270" anchor="t" anchorCtr="0">
          <a:noAutofit/>
        </a:bodyPr>
        <a:lstStyle/>
        <a:p>
          <a:pPr lvl="0" algn="ctr" defTabSz="800100">
            <a:lnSpc>
              <a:spcPct val="90000"/>
            </a:lnSpc>
            <a:spcBef>
              <a:spcPct val="0"/>
            </a:spcBef>
            <a:spcAft>
              <a:spcPct val="35000"/>
            </a:spcAft>
          </a:pPr>
          <a:endParaRPr lang="en-US" sz="1800" b="1" kern="1200" dirty="0" smtClean="0">
            <a:solidFill>
              <a:schemeClr val="tx1"/>
            </a:solidFill>
          </a:endParaRPr>
        </a:p>
        <a:p>
          <a:pPr lvl="0" algn="ctr" defTabSz="800100">
            <a:lnSpc>
              <a:spcPct val="90000"/>
            </a:lnSpc>
            <a:spcBef>
              <a:spcPct val="0"/>
            </a:spcBef>
            <a:spcAft>
              <a:spcPct val="35000"/>
            </a:spcAft>
          </a:pPr>
          <a:endParaRPr lang="en-US" sz="1800" b="1" kern="1200" dirty="0" smtClean="0">
            <a:solidFill>
              <a:schemeClr val="tx1"/>
            </a:solidFill>
          </a:endParaRPr>
        </a:p>
        <a:p>
          <a:pPr lvl="0" algn="ctr" defTabSz="800100">
            <a:lnSpc>
              <a:spcPct val="90000"/>
            </a:lnSpc>
            <a:spcBef>
              <a:spcPct val="0"/>
            </a:spcBef>
            <a:spcAft>
              <a:spcPct val="35000"/>
            </a:spcAft>
          </a:pPr>
          <a:r>
            <a:rPr lang="en-US" sz="2400" b="1" kern="1200" dirty="0" smtClean="0">
              <a:solidFill>
                <a:schemeClr val="tx1"/>
              </a:solidFill>
            </a:rPr>
            <a:t>Methodological </a:t>
          </a:r>
        </a:p>
        <a:p>
          <a:pPr lvl="0" algn="ctr" defTabSz="800100">
            <a:lnSpc>
              <a:spcPct val="90000"/>
            </a:lnSpc>
            <a:spcBef>
              <a:spcPct val="0"/>
            </a:spcBef>
            <a:spcAft>
              <a:spcPct val="35000"/>
            </a:spcAft>
          </a:pPr>
          <a:r>
            <a:rPr lang="en-US" sz="2400" b="1" kern="1200" dirty="0" smtClean="0">
              <a:solidFill>
                <a:schemeClr val="tx1"/>
              </a:solidFill>
            </a:rPr>
            <a:t>Framework</a:t>
          </a:r>
          <a:endParaRPr lang="en-US" sz="1800" b="1" kern="1200" dirty="0" smtClean="0">
            <a:solidFill>
              <a:schemeClr val="tx1"/>
            </a:solidFill>
          </a:endParaRPr>
        </a:p>
      </dsp:txBody>
      <dsp:txXfrm>
        <a:off x="3405706" y="321262"/>
        <a:ext cx="4598640" cy="1865037"/>
      </dsp:txXfrm>
    </dsp:sp>
    <dsp:sp modelId="{E709D3F3-F254-4BB1-8F28-1C322F582FC4}">
      <dsp:nvSpPr>
        <dsp:cNvPr id="0" name=""/>
        <dsp:cNvSpPr/>
      </dsp:nvSpPr>
      <dsp:spPr>
        <a:xfrm>
          <a:off x="2546000" y="2786550"/>
          <a:ext cx="2072675" cy="2533159"/>
        </a:xfrm>
        <a:prstGeom prst="roundRect">
          <a:avLst>
            <a:gd name="adj" fmla="val 10500"/>
          </a:avLst>
        </a:prstGeom>
        <a:solidFill>
          <a:schemeClr val="accent4">
            <a:lumMod val="40000"/>
            <a:lumOff val="60000"/>
          </a:schemeClr>
        </a:solidFill>
        <a:ln w="25400" cap="flat" cmpd="sng" algn="ctr">
          <a:solidFill>
            <a:schemeClr val="tx2">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113792" numCol="1" spcCol="1270" anchor="t" anchorCtr="0">
          <a:noAutofit/>
        </a:bodyPr>
        <a:lstStyle/>
        <a:p>
          <a:pPr lvl="0" algn="ctr" defTabSz="711200">
            <a:lnSpc>
              <a:spcPct val="90000"/>
            </a:lnSpc>
            <a:spcBef>
              <a:spcPct val="0"/>
            </a:spcBef>
            <a:spcAft>
              <a:spcPct val="35000"/>
            </a:spcAft>
          </a:pPr>
          <a:r>
            <a:rPr lang="en-US" sz="1600" b="1" u="sng" kern="1200" dirty="0" smtClean="0">
              <a:solidFill>
                <a:schemeClr val="tx1"/>
              </a:solidFill>
            </a:rPr>
            <a:t>Facility Management Team (FMT) &amp; Technical Advisory Panel (TAP)</a:t>
          </a:r>
          <a:endParaRPr lang="en-US" sz="1400" b="1" kern="1200" dirty="0" smtClean="0">
            <a:solidFill>
              <a:schemeClr val="tx1"/>
            </a:solidFill>
            <a:latin typeface="Calibri"/>
          </a:endParaRPr>
        </a:p>
        <a:p>
          <a:pPr lvl="0" algn="l" defTabSz="711200">
            <a:lnSpc>
              <a:spcPct val="90000"/>
            </a:lnSpc>
            <a:spcBef>
              <a:spcPct val="0"/>
            </a:spcBef>
            <a:spcAft>
              <a:spcPct val="35000"/>
            </a:spcAft>
          </a:pPr>
          <a:r>
            <a:rPr lang="en-US" sz="1600" b="1" kern="1200" dirty="0" smtClean="0">
              <a:solidFill>
                <a:schemeClr val="tx1"/>
              </a:solidFill>
              <a:latin typeface="Calibri"/>
            </a:rPr>
            <a:t>• Draft Methodological Framework</a:t>
          </a:r>
        </a:p>
        <a:p>
          <a:pPr lvl="0" algn="l" defTabSz="711200">
            <a:lnSpc>
              <a:spcPct val="90000"/>
            </a:lnSpc>
            <a:spcBef>
              <a:spcPct val="0"/>
            </a:spcBef>
            <a:spcAft>
              <a:spcPct val="35000"/>
            </a:spcAft>
          </a:pPr>
          <a:r>
            <a:rPr lang="en-US" sz="1600" b="1" kern="1200" dirty="0" smtClean="0">
              <a:solidFill>
                <a:schemeClr val="tx1"/>
              </a:solidFill>
              <a:latin typeface="Calibri"/>
            </a:rPr>
            <a:t>• Draft issue papers</a:t>
          </a:r>
        </a:p>
        <a:p>
          <a:pPr lvl="0" algn="l" defTabSz="711200">
            <a:lnSpc>
              <a:spcPct val="90000"/>
            </a:lnSpc>
            <a:spcBef>
              <a:spcPct val="0"/>
            </a:spcBef>
            <a:spcAft>
              <a:spcPct val="35000"/>
            </a:spcAft>
          </a:pPr>
          <a:endParaRPr lang="en-US" sz="1600" b="1" kern="1200" dirty="0">
            <a:solidFill>
              <a:schemeClr val="tx1"/>
            </a:solidFill>
          </a:endParaRPr>
        </a:p>
      </dsp:txBody>
      <dsp:txXfrm>
        <a:off x="2609742" y="2850292"/>
        <a:ext cx="1945191" cy="2405675"/>
      </dsp:txXfrm>
    </dsp:sp>
  </dsp:spTree>
</dsp:drawing>
</file>

<file path=ppt/diagrams/layout1.xml><?xml version="1.0" encoding="utf-8"?>
<dgm:layoutDef xmlns:dgm="http://schemas.openxmlformats.org/drawingml/2006/diagram" xmlns:a="http://schemas.openxmlformats.org/drawingml/2006/main" uniqueId="urn:microsoft.com/office/officeart/2005/8/layout/target2">
  <dgm:title val=""/>
  <dgm:desc val=""/>
  <dgm:catLst>
    <dgm:cat type="relationship"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chMax val="3"/>
      <dgm:chPref val="1"/>
      <dgm:dir/>
      <dgm:animLvl val="lvl"/>
      <dgm:resizeHandles/>
    </dgm:varLst>
    <dgm:alg type="composite">
      <dgm:param type="horzAlign" val="none"/>
      <dgm:param type="vertAlign" val="none"/>
    </dgm:alg>
    <dgm:shape xmlns:r="http://schemas.openxmlformats.org/officeDocument/2006/relationships" r:blip="">
      <dgm:adjLst/>
    </dgm:shape>
    <dgm:presOf/>
    <dgm:choose name="Name1">
      <dgm:if name="Name2" func="var" arg="dir" op="equ" val="norm">
        <dgm:choose name="Name3">
          <dgm:if name="Name4" axis="ch ch" ptType="node node" st="1 1" cnt="1 0" func="cnt" op="gt" val="0">
            <dgm:choose name="Name5">
              <dgm:if name="Name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395"/>
                  <dgm:constr type="t" for="ch" forName="centerBox" refType="h" fact="0.5"/>
                  <dgm:constr type="w" for="ch" forName="centerBox" refType="w" fact="0.555"/>
                  <dgm:constr type="h" for="ch" forName="centerBox" refType="h" fact="0.4"/>
                  <dgm:constr type="userA" for="des" forName="outerSibTrans" refType="w"/>
                  <dgm:constr type="userA" for="des" forName="middleSibTrans" refType="w"/>
                  <dgm:constr type="userA" for="des" forName="centerSibTrans" refType="w"/>
                </dgm:constrLst>
              </dgm:if>
              <dgm:else name="Name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22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8">
            <dgm:choose name="Name9">
              <dgm:if name="Name1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26"/>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1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if>
      <dgm:else name="Name12">
        <dgm:choose name="Name13">
          <dgm:if name="Name14" axis="ch ch" ptType="node node" st="1 1" cnt="1 0" func="cnt" op="gt" val="0">
            <dgm:choose name="Name15">
              <dgm:if name="Name1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55"/>
                  <dgm:constr type="h" for="ch" forName="centerBox" refType="h" fact="0.4"/>
                  <dgm:constr type="userA" for="des" forName="outerSibTrans" refType="w"/>
                  <dgm:constr type="userA" for="des" forName="middleSibTrans" refType="w"/>
                  <dgm:constr type="userA" for="des" forName="centerSibTrans" refType="w"/>
                </dgm:constrLst>
              </dgm:if>
              <dgm:else name="Name1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18">
            <dgm:choose name="Name19">
              <dgm:if name="Name2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2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else>
    </dgm:choose>
    <dgm:ruleLst/>
    <dgm:choose name="Name22">
      <dgm:if name="Name23" axis="root ch" ptType="all node" st="1 1" cnt="0 0" func="cnt" op="gte" val="1">
        <dgm:layoutNode name="outerBox" styleLbl="node1">
          <dgm:alg type="composite">
            <dgm:param type="horzAlign" val="none"/>
            <dgm:param type="vertAlign" val="none"/>
          </dgm:alg>
          <dgm:shape xmlns:r="http://schemas.openxmlformats.org/officeDocument/2006/relationships" r:blip="">
            <dgm:adjLst/>
          </dgm:shape>
          <dgm:presOf/>
          <dgm:choose name="Name24">
            <dgm:if name="Name25" axis="root ch" ptType="all node" st="1 1" cnt="0 0" func="cnt" op="gt" val="1">
              <dgm:choose name="Name26">
                <dgm:if name="Name27" func="var" arg="dir" op="equ" val="norm">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025"/>
                    <dgm:constr type="t" for="ch" forName="outerBoxChildren" refType="h" fact="0.25"/>
                    <dgm:constr type="w" for="ch" forName="outerBoxChildren" refType="w" fact="0.15"/>
                    <dgm:constr type="h" for="ch" forName="outerBoxChildren" refType="h" fact="0.7"/>
                  </dgm:constrLst>
                </dgm:if>
                <dgm:else name="Name28">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825"/>
                    <dgm:constr type="t" for="ch" forName="outerBoxChildren" refType="h" fact="0.25"/>
                    <dgm:constr type="w" for="ch" forName="outerBoxChildren" refType="w" fact="0.15"/>
                    <dgm:constr type="h" for="ch" forName="outerBoxChildren" refType="h" fact="0.7"/>
                  </dgm:constrLst>
                </dgm:else>
              </dgm:choose>
            </dgm:if>
            <dgm:else name="Name29">
              <dgm:constrLst>
                <dgm:constr type="l" for="ch" forName="outerBoxParent"/>
                <dgm:constr type="t" for="ch" forName="outerBoxParent"/>
                <dgm:constr type="w" for="ch" forName="outerBoxParent" refType="w"/>
                <dgm:constr type="h" for="ch" forName="outerBoxParent" refType="h"/>
                <dgm:constr type="bMarg" for="ch" forName="outerBoxParent" refType="h" fact="1.75"/>
                <dgm:constr type="l" for="ch" forName="outerBoxChildren" refType="w" fact="0.025"/>
                <dgm:constr type="t" for="ch" forName="outerBoxChildren" refType="h" fact="0.45"/>
                <dgm:constr type="w" for="ch" forName="outerBoxChildren" refType="w" fact="0.95"/>
                <dgm:constr type="h" for="ch" forName="outerBoxChildren" refType="h" fact="0.45"/>
              </dgm:constrLst>
            </dgm:else>
          </dgm:choose>
          <dgm:ruleLst/>
          <dgm:layoutNode name="outerBoxParent" styleLbl="node1">
            <dgm:alg type="tx">
              <dgm:param type="txAnchorVert" val="t"/>
              <dgm:param type="parTxLTRAlign" val="l"/>
              <dgm:param type="parTxRTLAlign" val="r"/>
            </dgm:alg>
            <dgm:shape xmlns:r="http://schemas.openxmlformats.org/officeDocument/2006/relationships" type="roundRect" r:blip="">
              <dgm:adjLst>
                <dgm:adj idx="1" val="0.085"/>
              </dgm:adjLst>
            </dgm:shape>
            <dgm:presOf axis="ch" ptType="node" cnt="1"/>
            <dgm:constrLst>
              <dgm:constr type="tMarg" refType="primFontSz" fact="0.3"/>
              <dgm:constr type="lMarg" refType="primFontSz" fact="0.3"/>
              <dgm:constr type="rMarg" refType="primFontSz" fact="0.3"/>
            </dgm:constrLst>
            <dgm:ruleLst>
              <dgm:rule type="primFontSz" val="5" fact="NaN" max="NaN"/>
            </dgm:ruleLst>
          </dgm:layoutNode>
          <dgm:layoutNode name="outerBoxChildren">
            <dgm:choose name="Name30">
              <dgm:if name="Name31" axis="root ch" ptType="all node" st="1 1" cnt="0 0" func="cnt" op="gt" val="1">
                <dgm:alg type="lin">
                  <dgm:param type="linDir" val="fromT"/>
                  <dgm:param type="vertAlign" val="t"/>
                </dgm:alg>
              </dgm:if>
              <dgm:else name="Name32">
                <dgm:choose name="Name33">
                  <dgm:if name="Name34" func="var" arg="dir" op="equ" val="norm">
                    <dgm:alg type="lin">
                      <dgm:param type="horzAlign" val="l"/>
                    </dgm:alg>
                  </dgm:if>
                  <dgm:else name="Name35">
                    <dgm:alg type="lin">
                      <dgm:param type="linDir" val="fromR"/>
                      <dgm:param type="horzAlign" val="r"/>
                    </dgm:alg>
                  </dgm:else>
                </dgm:choose>
              </dgm:else>
            </dgm:choose>
            <dgm:shape xmlns:r="http://schemas.openxmlformats.org/officeDocument/2006/relationships" r:blip="">
              <dgm:adjLst/>
            </dgm:shape>
            <dgm:presOf/>
            <dgm:constrLst>
              <dgm:constr type="w" for="ch" forName="oChild" refType="w"/>
              <dgm:constr type="h" for="ch" forName="oChild" refType="h"/>
            </dgm:constrLst>
            <dgm:ruleLst/>
            <dgm:forEach name="Name36" axis="ch ch" ptType="node node" st="1 1" cnt="1 0">
              <dgm:layoutNode name="o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37" axis="followSib" ptType="sibTrans" cnt="1">
                <dgm:layoutNode name="ou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38"/>
    </dgm:choose>
    <dgm:choose name="Name39">
      <dgm:if name="Name40" axis="root ch" ptType="all node" st="1 1" cnt="0 0" func="cnt" op="gte" val="2">
        <dgm:layoutNode name="middleBox">
          <dgm:alg type="composite">
            <dgm:param type="horzAlign" val="none"/>
            <dgm:param type="vertAlign" val="none"/>
          </dgm:alg>
          <dgm:shape xmlns:r="http://schemas.openxmlformats.org/officeDocument/2006/relationships" r:blip="">
            <dgm:adjLst/>
          </dgm:shape>
          <dgm:presOf/>
          <dgm:choose name="Name41">
            <dgm:if name="Name42" axis="root ch" ptType="all node" st="1 1" cnt="0 0" func="cnt" op="gt" val="2">
              <dgm:choose name="Name43">
                <dgm:if name="Name44" func="var" arg="dir" op="equ" val="norm">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35"/>
                    <dgm:constr type="w" for="ch" forName="middleBoxChildren" refType="w" fact="0.2"/>
                    <dgm:constr type="h" for="ch" forName="middleBoxChildren" refType="h" fact="0.575"/>
                  </dgm:constrLst>
                </dgm:if>
                <dgm:else name="Name45">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775"/>
                    <dgm:constr type="t" for="ch" forName="middleBoxChildren" refType="h" fact="0.35"/>
                    <dgm:constr type="w" for="ch" forName="middleBoxChildren" refType="w" fact="0.2"/>
                    <dgm:constr type="h" for="ch" forName="middleBoxChildren" refType="h" fact="0.575"/>
                  </dgm:constrLst>
                </dgm:else>
              </dgm:choose>
            </dgm:if>
            <dgm:else name="Name46">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45"/>
                <dgm:constr type="w" for="ch" forName="middleBoxChildren" refType="w" fact="0.95"/>
                <dgm:constr type="h" for="ch" forName="middleBoxChildren" refType="h" fact="0.45"/>
              </dgm:constrLst>
            </dgm:else>
          </dgm:choose>
          <dgm:ruleLst/>
          <dgm:layoutNode name="middle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2" cnt="1"/>
            <dgm:constrLst>
              <dgm:constr type="tMarg" refType="primFontSz" fact="0.3"/>
              <dgm:constr type="lMarg" refType="primFontSz" fact="0.3"/>
              <dgm:constr type="rMarg" refType="primFontSz" fact="0.3"/>
            </dgm:constrLst>
            <dgm:ruleLst>
              <dgm:rule type="primFontSz" val="5" fact="NaN" max="NaN"/>
            </dgm:ruleLst>
          </dgm:layoutNode>
          <dgm:layoutNode name="middleBoxChildren">
            <dgm:choose name="Name47">
              <dgm:if name="Name48" axis="root ch" ptType="all node" st="1 1" cnt="0 0" func="cnt" op="gt" val="2">
                <dgm:alg type="lin">
                  <dgm:param type="linDir" val="fromT"/>
                  <dgm:param type="vertAlign" val="t"/>
                </dgm:alg>
              </dgm:if>
              <dgm:else name="Name49">
                <dgm:choose name="Name50">
                  <dgm:if name="Name51" func="var" arg="dir" op="equ" val="norm">
                    <dgm:alg type="lin">
                      <dgm:param type="horzAlign" val="l"/>
                    </dgm:alg>
                  </dgm:if>
                  <dgm:else name="Name52">
                    <dgm:alg type="lin">
                      <dgm:param type="linDir" val="fromR"/>
                      <dgm:param type="horzAlign" val="r"/>
                    </dgm:alg>
                  </dgm:else>
                </dgm:choose>
              </dgm:else>
            </dgm:choose>
            <dgm:shape xmlns:r="http://schemas.openxmlformats.org/officeDocument/2006/relationships" r:blip="">
              <dgm:adjLst/>
            </dgm:shape>
            <dgm:presOf/>
            <dgm:constrLst>
              <dgm:constr type="w" for="ch" forName="mChild" refType="w"/>
              <dgm:constr type="h" for="ch" forName="mChild" refType="h"/>
            </dgm:constrLst>
            <dgm:ruleLst/>
            <dgm:forEach name="Name53" axis="ch ch" ptType="node node" st="2 1" cnt="1 0">
              <dgm:layoutNode name="m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54" axis="followSib" ptType="sibTrans" cnt="1">
                <dgm:layoutNode name="middle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55"/>
    </dgm:choose>
    <dgm:choose name="Name56">
      <dgm:if name="Name57" axis="root ch" ptType="all node" st="1 1" cnt="0 0" func="cnt" op="gte" val="3">
        <dgm:layoutNode name="centerBox">
          <dgm:alg type="composite">
            <dgm:param type="horzAlign" val="none"/>
            <dgm:param type="vertAlign" val="none"/>
          </dgm:alg>
          <dgm:shape xmlns:r="http://schemas.openxmlformats.org/officeDocument/2006/relationships" r:blip="">
            <dgm:adjLst/>
          </dgm:shape>
          <dgm:presOf/>
          <dgm:choose name="Name58">
            <dgm:if name="Name59" axis="ch ch" ptType="node node" st="3 1" cnt="1 0" func="cnt" op="gt" val="0">
              <dgm:constrLst>
                <dgm:constr type="l" for="ch" forName="centerBoxParent"/>
                <dgm:constr type="t" for="ch" forName="centerBoxParent"/>
                <dgm:constr type="w" for="ch" forName="centerBoxParent" refType="w"/>
                <dgm:constr type="h" for="ch" forName="centerBoxParent" refType="h"/>
                <dgm:constr type="bMarg" for="ch" forName="centerBoxParent" refType="h" fact="1.6"/>
                <dgm:constr type="l" for="ch" forName="centerBoxChildren" refType="w" fact="0.025"/>
                <dgm:constr type="t" for="ch" forName="centerBoxChildren" refType="h" fact="0.45"/>
                <dgm:constr type="w" for="ch" forName="centerBoxChildren" refType="w" fact="0.95"/>
                <dgm:constr type="h" for="ch" forName="centerBoxChildren" refType="h" fact="0.45"/>
              </dgm:constrLst>
            </dgm:if>
            <dgm:else name="Name60">
              <dgm:constrLst>
                <dgm:constr type="l" for="ch" forName="centerBoxParent"/>
                <dgm:constr type="t" for="ch" forName="centerBoxParent"/>
                <dgm:constr type="w" for="ch" forName="centerBoxParent" refType="w"/>
                <dgm:constr type="h" for="ch" forName="centerBoxParent" refType="h"/>
              </dgm:constrLst>
            </dgm:else>
          </dgm:choose>
          <dgm:ruleLst/>
          <dgm:layoutNode name="center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3" cnt="1"/>
            <dgm:constrLst>
              <dgm:constr type="tMarg" refType="primFontSz" fact="0.3"/>
              <dgm:constr type="lMarg" refType="primFontSz" fact="0.3"/>
              <dgm:constr type="rMarg" refType="primFontSz" fact="0.3"/>
            </dgm:constrLst>
            <dgm:ruleLst>
              <dgm:rule type="primFontSz" val="5" fact="NaN" max="NaN"/>
            </dgm:ruleLst>
          </dgm:layoutNode>
          <dgm:choose name="Name61">
            <dgm:if name="Name62" axis="ch ch" ptType="node node" st="3 1" cnt="1 0" func="cnt" op="gt" val="0">
              <dgm:layoutNode name="centerBoxChildren">
                <dgm:choose name="Name63">
                  <dgm:if name="Name64" func="var" arg="dir" op="equ" val="norm">
                    <dgm:alg type="lin">
                      <dgm:param type="horzAlign" val="l"/>
                    </dgm:alg>
                  </dgm:if>
                  <dgm:else name="Name65">
                    <dgm:alg type="lin">
                      <dgm:param type="linDir" val="fromR"/>
                      <dgm:param type="horzAlign" val="r"/>
                    </dgm:alg>
                  </dgm:else>
                </dgm:choose>
                <dgm:shape xmlns:r="http://schemas.openxmlformats.org/officeDocument/2006/relationships" r:blip="">
                  <dgm:adjLst/>
                </dgm:shape>
                <dgm:presOf/>
                <dgm:constrLst>
                  <dgm:constr type="w" for="ch" forName="cChild" refType="w"/>
                  <dgm:constr type="h" for="ch" forName="cChild" refType="h"/>
                </dgm:constrLst>
                <dgm:ruleLst/>
                <dgm:forEach name="Name66" axis="ch ch" ptType="node node" st="3 1" cnt="1 0">
                  <dgm:layoutNode name="c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67" axis="followSib" ptType="sibTrans" cnt="1">
                    <dgm:layoutNode name="cen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if>
            <dgm:else name="Name68"/>
          </dgm:choose>
        </dgm:layoutNode>
      </dgm:if>
      <dgm:else name="Name6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1CE27E1-40E1-42AB-B339-4BF693FD9F00}" type="datetimeFigureOut">
              <a:rPr lang="en-US" smtClean="0"/>
              <a:pPr/>
              <a:t>12/14/2013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CDF22BC-CE90-4A63-BB20-BC188176FA1B}" type="slidenum">
              <a:rPr lang="en-US" smtClean="0"/>
              <a:pPr/>
              <a:t>‹#›</a:t>
            </a:fld>
            <a:endParaRPr lang="en-US"/>
          </a:p>
        </p:txBody>
      </p:sp>
    </p:spTree>
    <p:extLst>
      <p:ext uri="{BB962C8B-B14F-4D97-AF65-F5344CB8AC3E}">
        <p14:creationId xmlns:p14="http://schemas.microsoft.com/office/powerpoint/2010/main" val="9035581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Char char="-"/>
            </a:pPr>
            <a:endParaRPr lang="en-US" baseline="0" dirty="0" smtClean="0"/>
          </a:p>
        </p:txBody>
      </p:sp>
      <p:sp>
        <p:nvSpPr>
          <p:cNvPr id="4" name="Slide Number Placeholder 3"/>
          <p:cNvSpPr>
            <a:spLocks noGrp="1"/>
          </p:cNvSpPr>
          <p:nvPr>
            <p:ph type="sldNum" sz="quarter" idx="10"/>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noChangeArrowheads="1" noTextEdit="1"/>
          </p:cNvSpPr>
          <p:nvPr>
            <p:ph type="sldImg"/>
          </p:nvPr>
        </p:nvSpPr>
        <p:spPr bwMode="auto">
          <a:xfrm>
            <a:off x="1144588" y="684213"/>
            <a:ext cx="4570412" cy="3429000"/>
          </a:xfrm>
          <a:noFill/>
          <a:ln>
            <a:solidFill>
              <a:srgbClr val="000000"/>
            </a:solidFill>
            <a:miter lim="800000"/>
            <a:headEnd/>
            <a:tailEnd/>
          </a:ln>
        </p:spPr>
      </p:sp>
      <p:sp>
        <p:nvSpPr>
          <p:cNvPr id="80899" name="Rectangle 3"/>
          <p:cNvSpPr>
            <a:spLocks noGrp="1" noChangeArrowheads="1"/>
          </p:cNvSpPr>
          <p:nvPr>
            <p:ph type="body" idx="1"/>
          </p:nvPr>
        </p:nvSpPr>
        <p:spPr bwMode="auto">
          <a:xfrm>
            <a:off x="686421" y="4344025"/>
            <a:ext cx="5485158" cy="4116049"/>
          </a:xfrm>
          <a:noFill/>
        </p:spPr>
        <p:txBody>
          <a:bodyPr wrap="square" numCol="1" anchor="t" anchorCtr="0" compatLnSpc="1">
            <a:prstTxWarp prst="textNoShape">
              <a:avLst/>
            </a:prstTxWarp>
          </a:bodyPr>
          <a:lstStyle/>
          <a:p>
            <a:endParaRPr lang="en-US" noProof="1" smtClean="0">
              <a:latin typeface="Arial" charset="0"/>
              <a:cs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noChangeArrowheads="1" noTextEdit="1"/>
          </p:cNvSpPr>
          <p:nvPr>
            <p:ph type="sldImg"/>
          </p:nvPr>
        </p:nvSpPr>
        <p:spPr bwMode="auto">
          <a:xfrm>
            <a:off x="1144588" y="684213"/>
            <a:ext cx="4570412" cy="3429000"/>
          </a:xfrm>
          <a:noFill/>
          <a:ln>
            <a:solidFill>
              <a:srgbClr val="000000"/>
            </a:solidFill>
            <a:miter lim="800000"/>
            <a:headEnd/>
            <a:tailEnd/>
          </a:ln>
        </p:spPr>
      </p:sp>
      <p:sp>
        <p:nvSpPr>
          <p:cNvPr id="80899" name="Rectangle 3"/>
          <p:cNvSpPr>
            <a:spLocks noGrp="1" noChangeArrowheads="1"/>
          </p:cNvSpPr>
          <p:nvPr>
            <p:ph type="body" idx="1"/>
          </p:nvPr>
        </p:nvSpPr>
        <p:spPr bwMode="auto">
          <a:xfrm>
            <a:off x="686421" y="4344025"/>
            <a:ext cx="5485158" cy="4116049"/>
          </a:xfrm>
          <a:noFill/>
        </p:spPr>
        <p:txBody>
          <a:bodyPr wrap="square" numCol="1" anchor="t" anchorCtr="0" compatLnSpc="1">
            <a:prstTxWarp prst="textNoShape">
              <a:avLst/>
            </a:prstTxWarp>
          </a:bodyPr>
          <a:lstStyle/>
          <a:p>
            <a:endParaRPr lang="en-US" noProof="1" smtClean="0">
              <a:latin typeface="Arial" charset="0"/>
              <a:cs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noChangeArrowheads="1" noTextEdit="1"/>
          </p:cNvSpPr>
          <p:nvPr>
            <p:ph type="sldImg"/>
          </p:nvPr>
        </p:nvSpPr>
        <p:spPr bwMode="auto">
          <a:xfrm>
            <a:off x="1144588" y="684213"/>
            <a:ext cx="4570412" cy="3429000"/>
          </a:xfrm>
          <a:noFill/>
          <a:ln>
            <a:solidFill>
              <a:srgbClr val="000000"/>
            </a:solidFill>
            <a:miter lim="800000"/>
            <a:headEnd/>
            <a:tailEnd/>
          </a:ln>
        </p:spPr>
      </p:sp>
      <p:sp>
        <p:nvSpPr>
          <p:cNvPr id="80899" name="Rectangle 3"/>
          <p:cNvSpPr>
            <a:spLocks noGrp="1" noChangeArrowheads="1"/>
          </p:cNvSpPr>
          <p:nvPr>
            <p:ph type="body" idx="1"/>
          </p:nvPr>
        </p:nvSpPr>
        <p:spPr bwMode="auto">
          <a:xfrm>
            <a:off x="686421" y="4344025"/>
            <a:ext cx="5485158" cy="4116049"/>
          </a:xfrm>
          <a:noFill/>
        </p:spPr>
        <p:txBody>
          <a:bodyPr wrap="square" numCol="1" anchor="t" anchorCtr="0" compatLnSpc="1">
            <a:prstTxWarp prst="textNoShape">
              <a:avLst/>
            </a:prstTxWarp>
          </a:bodyPr>
          <a:lstStyle/>
          <a:p>
            <a:endParaRPr lang="en-US" noProof="1" smtClean="0">
              <a:latin typeface="Arial" charset="0"/>
              <a:cs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noChangeArrowheads="1" noTextEdit="1"/>
          </p:cNvSpPr>
          <p:nvPr>
            <p:ph type="sldImg"/>
          </p:nvPr>
        </p:nvSpPr>
        <p:spPr bwMode="auto">
          <a:xfrm>
            <a:off x="1144588" y="684213"/>
            <a:ext cx="4570412" cy="3429000"/>
          </a:xfrm>
          <a:noFill/>
          <a:ln>
            <a:solidFill>
              <a:srgbClr val="000000"/>
            </a:solidFill>
            <a:miter lim="800000"/>
            <a:headEnd/>
            <a:tailEnd/>
          </a:ln>
        </p:spPr>
      </p:sp>
      <p:sp>
        <p:nvSpPr>
          <p:cNvPr id="80899" name="Rectangle 3"/>
          <p:cNvSpPr>
            <a:spLocks noGrp="1" noChangeArrowheads="1"/>
          </p:cNvSpPr>
          <p:nvPr>
            <p:ph type="body" idx="1"/>
          </p:nvPr>
        </p:nvSpPr>
        <p:spPr bwMode="auto">
          <a:xfrm>
            <a:off x="686421" y="4344025"/>
            <a:ext cx="5485158" cy="4116049"/>
          </a:xfrm>
          <a:noFill/>
        </p:spPr>
        <p:txBody>
          <a:bodyPr wrap="square" numCol="1" anchor="t" anchorCtr="0" compatLnSpc="1">
            <a:prstTxWarp prst="textNoShape">
              <a:avLst/>
            </a:prstTxWarp>
          </a:bodyPr>
          <a:lstStyle/>
          <a:p>
            <a:endParaRPr lang="en-US" noProof="1" smtClean="0">
              <a:latin typeface="Arial" charset="0"/>
              <a:cs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noChangeArrowheads="1" noTextEdit="1"/>
          </p:cNvSpPr>
          <p:nvPr>
            <p:ph type="sldImg"/>
          </p:nvPr>
        </p:nvSpPr>
        <p:spPr bwMode="auto">
          <a:xfrm>
            <a:off x="1144588" y="684213"/>
            <a:ext cx="4570412" cy="3429000"/>
          </a:xfrm>
          <a:noFill/>
          <a:ln>
            <a:solidFill>
              <a:srgbClr val="000000"/>
            </a:solidFill>
            <a:miter lim="800000"/>
            <a:headEnd/>
            <a:tailEnd/>
          </a:ln>
        </p:spPr>
      </p:sp>
      <p:sp>
        <p:nvSpPr>
          <p:cNvPr id="80899" name="Rectangle 3"/>
          <p:cNvSpPr>
            <a:spLocks noGrp="1" noChangeArrowheads="1"/>
          </p:cNvSpPr>
          <p:nvPr>
            <p:ph type="body" idx="1"/>
          </p:nvPr>
        </p:nvSpPr>
        <p:spPr bwMode="auto">
          <a:xfrm>
            <a:off x="686421" y="4344025"/>
            <a:ext cx="5485158" cy="4116049"/>
          </a:xfrm>
          <a:noFill/>
        </p:spPr>
        <p:txBody>
          <a:bodyPr wrap="square" numCol="1" anchor="t" anchorCtr="0" compatLnSpc="1">
            <a:prstTxWarp prst="textNoShape">
              <a:avLst/>
            </a:prstTxWarp>
          </a:bodyPr>
          <a:lstStyle/>
          <a:p>
            <a:endParaRPr lang="en-US" noProof="1" smtClean="0">
              <a:latin typeface="Arial" charset="0"/>
              <a:cs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noChangeArrowheads="1" noTextEdit="1"/>
          </p:cNvSpPr>
          <p:nvPr>
            <p:ph type="sldImg"/>
          </p:nvPr>
        </p:nvSpPr>
        <p:spPr bwMode="auto">
          <a:xfrm>
            <a:off x="1144588" y="684213"/>
            <a:ext cx="4570412" cy="3429000"/>
          </a:xfrm>
          <a:noFill/>
          <a:ln>
            <a:solidFill>
              <a:srgbClr val="000000"/>
            </a:solidFill>
            <a:miter lim="800000"/>
            <a:headEnd/>
            <a:tailEnd/>
          </a:ln>
        </p:spPr>
      </p:sp>
      <p:sp>
        <p:nvSpPr>
          <p:cNvPr id="80899" name="Rectangle 3"/>
          <p:cNvSpPr>
            <a:spLocks noGrp="1" noChangeArrowheads="1"/>
          </p:cNvSpPr>
          <p:nvPr>
            <p:ph type="body" idx="1"/>
          </p:nvPr>
        </p:nvSpPr>
        <p:spPr bwMode="auto">
          <a:xfrm>
            <a:off x="686421" y="4344025"/>
            <a:ext cx="5485158" cy="4116049"/>
          </a:xfrm>
          <a:noFill/>
        </p:spPr>
        <p:txBody>
          <a:bodyPr wrap="square" numCol="1" anchor="t" anchorCtr="0" compatLnSpc="1">
            <a:prstTxWarp prst="textNoShape">
              <a:avLst/>
            </a:prstTxWarp>
          </a:bodyPr>
          <a:lstStyle/>
          <a:p>
            <a:endParaRPr lang="en-US" noProof="1" smtClean="0">
              <a:latin typeface="Arial" charset="0"/>
              <a:cs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noChangeArrowheads="1" noTextEdit="1"/>
          </p:cNvSpPr>
          <p:nvPr>
            <p:ph type="sldImg"/>
          </p:nvPr>
        </p:nvSpPr>
        <p:spPr bwMode="auto">
          <a:xfrm>
            <a:off x="1144588" y="684213"/>
            <a:ext cx="4570412" cy="3429000"/>
          </a:xfrm>
          <a:noFill/>
          <a:ln>
            <a:solidFill>
              <a:srgbClr val="000000"/>
            </a:solidFill>
            <a:miter lim="800000"/>
            <a:headEnd/>
            <a:tailEnd/>
          </a:ln>
        </p:spPr>
      </p:sp>
      <p:sp>
        <p:nvSpPr>
          <p:cNvPr id="80899" name="Rectangle 3"/>
          <p:cNvSpPr>
            <a:spLocks noGrp="1" noChangeArrowheads="1"/>
          </p:cNvSpPr>
          <p:nvPr>
            <p:ph type="body" idx="1"/>
          </p:nvPr>
        </p:nvSpPr>
        <p:spPr bwMode="auto">
          <a:xfrm>
            <a:off x="686421" y="4344025"/>
            <a:ext cx="5485158" cy="4116049"/>
          </a:xfrm>
          <a:noFill/>
        </p:spPr>
        <p:txBody>
          <a:bodyPr wrap="square" numCol="1" anchor="t" anchorCtr="0" compatLnSpc="1">
            <a:prstTxWarp prst="textNoShape">
              <a:avLst/>
            </a:prstTxWarp>
          </a:bodyPr>
          <a:lstStyle/>
          <a:p>
            <a:endParaRPr lang="en-US" noProof="1" smtClean="0">
              <a:latin typeface="Arial" charset="0"/>
              <a:cs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noChangeArrowheads="1" noTextEdit="1"/>
          </p:cNvSpPr>
          <p:nvPr>
            <p:ph type="sldImg"/>
          </p:nvPr>
        </p:nvSpPr>
        <p:spPr bwMode="auto">
          <a:xfrm>
            <a:off x="1144588" y="684213"/>
            <a:ext cx="4570412" cy="3429000"/>
          </a:xfrm>
          <a:noFill/>
          <a:ln>
            <a:solidFill>
              <a:srgbClr val="000000"/>
            </a:solidFill>
            <a:miter lim="800000"/>
            <a:headEnd/>
            <a:tailEnd/>
          </a:ln>
        </p:spPr>
      </p:sp>
      <p:sp>
        <p:nvSpPr>
          <p:cNvPr id="80899" name="Rectangle 3"/>
          <p:cNvSpPr>
            <a:spLocks noGrp="1" noChangeArrowheads="1"/>
          </p:cNvSpPr>
          <p:nvPr>
            <p:ph type="body" idx="1"/>
          </p:nvPr>
        </p:nvSpPr>
        <p:spPr bwMode="auto">
          <a:xfrm>
            <a:off x="686421" y="4344025"/>
            <a:ext cx="5485158" cy="4116049"/>
          </a:xfrm>
          <a:noFill/>
        </p:spPr>
        <p:txBody>
          <a:bodyPr wrap="square" numCol="1" anchor="t" anchorCtr="0" compatLnSpc="1">
            <a:prstTxWarp prst="textNoShape">
              <a:avLst/>
            </a:prstTxWarp>
          </a:bodyPr>
          <a:lstStyle/>
          <a:p>
            <a:endParaRPr lang="en-US" noProof="1" smtClean="0">
              <a:latin typeface="Arial" charset="0"/>
              <a:cs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noChangeArrowheads="1" noTextEdit="1"/>
          </p:cNvSpPr>
          <p:nvPr>
            <p:ph type="sldImg"/>
          </p:nvPr>
        </p:nvSpPr>
        <p:spPr bwMode="auto">
          <a:xfrm>
            <a:off x="1144588" y="684213"/>
            <a:ext cx="4570412" cy="3429000"/>
          </a:xfrm>
          <a:noFill/>
          <a:ln>
            <a:solidFill>
              <a:srgbClr val="000000"/>
            </a:solidFill>
            <a:miter lim="800000"/>
            <a:headEnd/>
            <a:tailEnd/>
          </a:ln>
        </p:spPr>
      </p:sp>
      <p:sp>
        <p:nvSpPr>
          <p:cNvPr id="80899" name="Rectangle 3"/>
          <p:cNvSpPr>
            <a:spLocks noGrp="1" noChangeArrowheads="1"/>
          </p:cNvSpPr>
          <p:nvPr>
            <p:ph type="body" idx="1"/>
          </p:nvPr>
        </p:nvSpPr>
        <p:spPr bwMode="auto">
          <a:xfrm>
            <a:off x="686421" y="4344025"/>
            <a:ext cx="5485158" cy="4116049"/>
          </a:xfrm>
          <a:noFill/>
        </p:spPr>
        <p:txBody>
          <a:bodyPr wrap="square" numCol="1" anchor="t" anchorCtr="0" compatLnSpc="1">
            <a:prstTxWarp prst="textNoShape">
              <a:avLst/>
            </a:prstTxWarp>
          </a:bodyPr>
          <a:lstStyle/>
          <a:p>
            <a:endParaRPr lang="en-US" noProof="1" smtClean="0">
              <a:latin typeface="Arial" charset="0"/>
              <a:cs typeface="Arial"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noChangeArrowheads="1" noTextEdit="1"/>
          </p:cNvSpPr>
          <p:nvPr>
            <p:ph type="sldImg"/>
          </p:nvPr>
        </p:nvSpPr>
        <p:spPr bwMode="auto">
          <a:xfrm>
            <a:off x="1144588" y="684213"/>
            <a:ext cx="4570412" cy="3429000"/>
          </a:xfrm>
          <a:noFill/>
          <a:ln>
            <a:solidFill>
              <a:srgbClr val="000000"/>
            </a:solidFill>
            <a:miter lim="800000"/>
            <a:headEnd/>
            <a:tailEnd/>
          </a:ln>
        </p:spPr>
      </p:sp>
      <p:sp>
        <p:nvSpPr>
          <p:cNvPr id="80899" name="Rectangle 3"/>
          <p:cNvSpPr>
            <a:spLocks noGrp="1" noChangeArrowheads="1"/>
          </p:cNvSpPr>
          <p:nvPr>
            <p:ph type="body" idx="1"/>
          </p:nvPr>
        </p:nvSpPr>
        <p:spPr bwMode="auto">
          <a:xfrm>
            <a:off x="686421" y="4344025"/>
            <a:ext cx="5485158" cy="4116049"/>
          </a:xfrm>
          <a:noFill/>
        </p:spPr>
        <p:txBody>
          <a:bodyPr wrap="square" numCol="1" anchor="t" anchorCtr="0" compatLnSpc="1">
            <a:prstTxWarp prst="textNoShape">
              <a:avLst/>
            </a:prstTxWarp>
          </a:bodyPr>
          <a:lstStyle/>
          <a:p>
            <a:endParaRPr lang="en-US" noProof="1" smtClean="0">
              <a:latin typeface="Arial" charset="0"/>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noChangeArrowheads="1" noTextEdit="1"/>
          </p:cNvSpPr>
          <p:nvPr>
            <p:ph type="sldImg"/>
          </p:nvPr>
        </p:nvSpPr>
        <p:spPr bwMode="auto">
          <a:xfrm>
            <a:off x="1144588" y="684213"/>
            <a:ext cx="4570412" cy="3429000"/>
          </a:xfrm>
          <a:noFill/>
          <a:ln>
            <a:solidFill>
              <a:srgbClr val="000000"/>
            </a:solidFill>
            <a:miter lim="800000"/>
            <a:headEnd/>
            <a:tailEnd/>
          </a:ln>
        </p:spPr>
      </p:sp>
      <p:sp>
        <p:nvSpPr>
          <p:cNvPr id="80899" name="Rectangle 3"/>
          <p:cNvSpPr>
            <a:spLocks noGrp="1" noChangeArrowheads="1"/>
          </p:cNvSpPr>
          <p:nvPr>
            <p:ph type="body" idx="1"/>
          </p:nvPr>
        </p:nvSpPr>
        <p:spPr bwMode="auto">
          <a:xfrm>
            <a:off x="686421" y="4344025"/>
            <a:ext cx="5485158" cy="4116049"/>
          </a:xfrm>
          <a:noFill/>
        </p:spPr>
        <p:txBody>
          <a:bodyPr wrap="square" numCol="1" anchor="t" anchorCtr="0" compatLnSpc="1">
            <a:prstTxWarp prst="textNoShape">
              <a:avLst/>
            </a:prstTxWarp>
          </a:bodyPr>
          <a:lstStyle/>
          <a:p>
            <a:endParaRPr lang="en-US" noProof="1" smtClean="0">
              <a:latin typeface="Arial" charset="0"/>
              <a:cs typeface="Arial"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noChangeArrowheads="1" noTextEdit="1"/>
          </p:cNvSpPr>
          <p:nvPr>
            <p:ph type="sldImg"/>
          </p:nvPr>
        </p:nvSpPr>
        <p:spPr bwMode="auto">
          <a:xfrm>
            <a:off x="1144588" y="684213"/>
            <a:ext cx="4570412" cy="3429000"/>
          </a:xfrm>
          <a:noFill/>
          <a:ln>
            <a:solidFill>
              <a:srgbClr val="000000"/>
            </a:solidFill>
            <a:miter lim="800000"/>
            <a:headEnd/>
            <a:tailEnd/>
          </a:ln>
        </p:spPr>
      </p:sp>
      <p:sp>
        <p:nvSpPr>
          <p:cNvPr id="80899" name="Rectangle 3"/>
          <p:cNvSpPr>
            <a:spLocks noGrp="1" noChangeArrowheads="1"/>
          </p:cNvSpPr>
          <p:nvPr>
            <p:ph type="body" idx="1"/>
          </p:nvPr>
        </p:nvSpPr>
        <p:spPr bwMode="auto">
          <a:xfrm>
            <a:off x="686421" y="4344025"/>
            <a:ext cx="5485158" cy="4116049"/>
          </a:xfrm>
          <a:noFill/>
        </p:spPr>
        <p:txBody>
          <a:bodyPr wrap="square" numCol="1" anchor="t" anchorCtr="0" compatLnSpc="1">
            <a:prstTxWarp prst="textNoShape">
              <a:avLst/>
            </a:prstTxWarp>
          </a:bodyPr>
          <a:lstStyle/>
          <a:p>
            <a:endParaRPr lang="en-US" noProof="1" smtClean="0">
              <a:latin typeface="Arial" charset="0"/>
              <a:cs typeface="Arial"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noChangeArrowheads="1" noTextEdit="1"/>
          </p:cNvSpPr>
          <p:nvPr>
            <p:ph type="sldImg"/>
          </p:nvPr>
        </p:nvSpPr>
        <p:spPr bwMode="auto">
          <a:xfrm>
            <a:off x="1144588" y="684213"/>
            <a:ext cx="4570412" cy="3429000"/>
          </a:xfrm>
          <a:noFill/>
          <a:ln>
            <a:solidFill>
              <a:srgbClr val="000000"/>
            </a:solidFill>
            <a:miter lim="800000"/>
            <a:headEnd/>
            <a:tailEnd/>
          </a:ln>
        </p:spPr>
      </p:sp>
      <p:sp>
        <p:nvSpPr>
          <p:cNvPr id="80899" name="Rectangle 3"/>
          <p:cNvSpPr>
            <a:spLocks noGrp="1" noChangeArrowheads="1"/>
          </p:cNvSpPr>
          <p:nvPr>
            <p:ph type="body" idx="1"/>
          </p:nvPr>
        </p:nvSpPr>
        <p:spPr bwMode="auto">
          <a:xfrm>
            <a:off x="686421" y="4344025"/>
            <a:ext cx="5485158" cy="4116049"/>
          </a:xfrm>
          <a:noFill/>
        </p:spPr>
        <p:txBody>
          <a:bodyPr wrap="square" numCol="1" anchor="t" anchorCtr="0" compatLnSpc="1">
            <a:prstTxWarp prst="textNoShape">
              <a:avLst/>
            </a:prstTxWarp>
          </a:bodyPr>
          <a:lstStyle/>
          <a:p>
            <a:endParaRPr lang="en-US" noProof="1" smtClean="0">
              <a:latin typeface="Arial" charset="0"/>
              <a:cs typeface="Arial"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noChangeArrowheads="1" noTextEdit="1"/>
          </p:cNvSpPr>
          <p:nvPr>
            <p:ph type="sldImg"/>
          </p:nvPr>
        </p:nvSpPr>
        <p:spPr bwMode="auto">
          <a:xfrm>
            <a:off x="1144588" y="684213"/>
            <a:ext cx="4570412" cy="3429000"/>
          </a:xfrm>
          <a:noFill/>
          <a:ln>
            <a:solidFill>
              <a:srgbClr val="000000"/>
            </a:solidFill>
            <a:miter lim="800000"/>
            <a:headEnd/>
            <a:tailEnd/>
          </a:ln>
        </p:spPr>
      </p:sp>
      <p:sp>
        <p:nvSpPr>
          <p:cNvPr id="80899" name="Rectangle 3"/>
          <p:cNvSpPr>
            <a:spLocks noGrp="1" noChangeArrowheads="1"/>
          </p:cNvSpPr>
          <p:nvPr>
            <p:ph type="body" idx="1"/>
          </p:nvPr>
        </p:nvSpPr>
        <p:spPr bwMode="auto">
          <a:xfrm>
            <a:off x="686421" y="4344025"/>
            <a:ext cx="5485158" cy="4116049"/>
          </a:xfrm>
          <a:noFill/>
        </p:spPr>
        <p:txBody>
          <a:bodyPr wrap="square" numCol="1" anchor="t" anchorCtr="0" compatLnSpc="1">
            <a:prstTxWarp prst="textNoShape">
              <a:avLst/>
            </a:prstTxWarp>
          </a:bodyPr>
          <a:lstStyle/>
          <a:p>
            <a:endParaRPr lang="en-US" noProof="1" smtClean="0">
              <a:latin typeface="Arial" charset="0"/>
              <a:cs typeface="Arial"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noChangeArrowheads="1" noTextEdit="1"/>
          </p:cNvSpPr>
          <p:nvPr>
            <p:ph type="sldImg"/>
          </p:nvPr>
        </p:nvSpPr>
        <p:spPr bwMode="auto">
          <a:xfrm>
            <a:off x="1144588" y="684213"/>
            <a:ext cx="4570412" cy="3429000"/>
          </a:xfrm>
          <a:noFill/>
          <a:ln>
            <a:solidFill>
              <a:srgbClr val="000000"/>
            </a:solidFill>
            <a:miter lim="800000"/>
            <a:headEnd/>
            <a:tailEnd/>
          </a:ln>
        </p:spPr>
      </p:sp>
      <p:sp>
        <p:nvSpPr>
          <p:cNvPr id="80899" name="Rectangle 3"/>
          <p:cNvSpPr>
            <a:spLocks noGrp="1" noChangeArrowheads="1"/>
          </p:cNvSpPr>
          <p:nvPr>
            <p:ph type="body" idx="1"/>
          </p:nvPr>
        </p:nvSpPr>
        <p:spPr bwMode="auto">
          <a:xfrm>
            <a:off x="686421" y="4344025"/>
            <a:ext cx="5485158" cy="4116049"/>
          </a:xfrm>
          <a:noFill/>
        </p:spPr>
        <p:txBody>
          <a:bodyPr wrap="square" numCol="1" anchor="t" anchorCtr="0" compatLnSpc="1">
            <a:prstTxWarp prst="textNoShape">
              <a:avLst/>
            </a:prstTxWarp>
          </a:bodyPr>
          <a:lstStyle/>
          <a:p>
            <a:endParaRPr lang="en-US" noProof="1" smtClean="0">
              <a:latin typeface="Arial" charset="0"/>
              <a:cs typeface="Arial"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noChangeArrowheads="1" noTextEdit="1"/>
          </p:cNvSpPr>
          <p:nvPr>
            <p:ph type="sldImg"/>
          </p:nvPr>
        </p:nvSpPr>
        <p:spPr bwMode="auto">
          <a:xfrm>
            <a:off x="1144588" y="684213"/>
            <a:ext cx="4570412" cy="3429000"/>
          </a:xfrm>
          <a:noFill/>
          <a:ln>
            <a:solidFill>
              <a:srgbClr val="000000"/>
            </a:solidFill>
            <a:miter lim="800000"/>
            <a:headEnd/>
            <a:tailEnd/>
          </a:ln>
        </p:spPr>
      </p:sp>
      <p:sp>
        <p:nvSpPr>
          <p:cNvPr id="80899" name="Rectangle 3"/>
          <p:cNvSpPr>
            <a:spLocks noGrp="1" noChangeArrowheads="1"/>
          </p:cNvSpPr>
          <p:nvPr>
            <p:ph type="body" idx="1"/>
          </p:nvPr>
        </p:nvSpPr>
        <p:spPr bwMode="auto">
          <a:xfrm>
            <a:off x="686421" y="4344025"/>
            <a:ext cx="5485158" cy="4116049"/>
          </a:xfrm>
          <a:noFill/>
        </p:spPr>
        <p:txBody>
          <a:bodyPr wrap="square" numCol="1" anchor="t" anchorCtr="0" compatLnSpc="1">
            <a:prstTxWarp prst="textNoShape">
              <a:avLst/>
            </a:prstTxWarp>
          </a:bodyPr>
          <a:lstStyle/>
          <a:p>
            <a:endParaRPr lang="en-US" noProof="1" smtClean="0">
              <a:latin typeface="Arial" charset="0"/>
              <a:cs typeface="Arial"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noChangeArrowheads="1" noTextEdit="1"/>
          </p:cNvSpPr>
          <p:nvPr>
            <p:ph type="sldImg"/>
          </p:nvPr>
        </p:nvSpPr>
        <p:spPr bwMode="auto">
          <a:xfrm>
            <a:off x="1144588" y="684213"/>
            <a:ext cx="4570412" cy="3429000"/>
          </a:xfrm>
          <a:noFill/>
          <a:ln>
            <a:solidFill>
              <a:srgbClr val="000000"/>
            </a:solidFill>
            <a:miter lim="800000"/>
            <a:headEnd/>
            <a:tailEnd/>
          </a:ln>
        </p:spPr>
      </p:sp>
      <p:sp>
        <p:nvSpPr>
          <p:cNvPr id="80899" name="Rectangle 3"/>
          <p:cNvSpPr>
            <a:spLocks noGrp="1" noChangeArrowheads="1"/>
          </p:cNvSpPr>
          <p:nvPr>
            <p:ph type="body" idx="1"/>
          </p:nvPr>
        </p:nvSpPr>
        <p:spPr bwMode="auto">
          <a:xfrm>
            <a:off x="686421" y="4344025"/>
            <a:ext cx="5485158" cy="4116049"/>
          </a:xfrm>
          <a:noFill/>
        </p:spPr>
        <p:txBody>
          <a:bodyPr wrap="square" numCol="1" anchor="t" anchorCtr="0" compatLnSpc="1">
            <a:prstTxWarp prst="textNoShape">
              <a:avLst/>
            </a:prstTxWarp>
          </a:bodyPr>
          <a:lstStyle/>
          <a:p>
            <a:endParaRPr lang="en-US" noProof="1" smtClean="0">
              <a:latin typeface="Arial" charset="0"/>
              <a:cs typeface="Arial"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noChangeArrowheads="1" noTextEdit="1"/>
          </p:cNvSpPr>
          <p:nvPr>
            <p:ph type="sldImg"/>
          </p:nvPr>
        </p:nvSpPr>
        <p:spPr bwMode="auto">
          <a:xfrm>
            <a:off x="1144588" y="684213"/>
            <a:ext cx="4570412" cy="3429000"/>
          </a:xfrm>
          <a:noFill/>
          <a:ln>
            <a:solidFill>
              <a:srgbClr val="000000"/>
            </a:solidFill>
            <a:miter lim="800000"/>
            <a:headEnd/>
            <a:tailEnd/>
          </a:ln>
        </p:spPr>
      </p:sp>
      <p:sp>
        <p:nvSpPr>
          <p:cNvPr id="80899" name="Rectangle 3"/>
          <p:cNvSpPr>
            <a:spLocks noGrp="1" noChangeArrowheads="1"/>
          </p:cNvSpPr>
          <p:nvPr>
            <p:ph type="body" idx="1"/>
          </p:nvPr>
        </p:nvSpPr>
        <p:spPr bwMode="auto">
          <a:xfrm>
            <a:off x="686421" y="4344025"/>
            <a:ext cx="5485158" cy="4116049"/>
          </a:xfrm>
          <a:noFill/>
        </p:spPr>
        <p:txBody>
          <a:bodyPr wrap="square" numCol="1" anchor="t" anchorCtr="0" compatLnSpc="1">
            <a:prstTxWarp prst="textNoShape">
              <a:avLst/>
            </a:prstTxWarp>
          </a:bodyPr>
          <a:lstStyle/>
          <a:p>
            <a:endParaRPr lang="en-US" noProof="1" smtClean="0">
              <a:latin typeface="Arial" charset="0"/>
              <a:cs typeface="Arial"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noChangeArrowheads="1" noTextEdit="1"/>
          </p:cNvSpPr>
          <p:nvPr>
            <p:ph type="sldImg"/>
          </p:nvPr>
        </p:nvSpPr>
        <p:spPr bwMode="auto">
          <a:xfrm>
            <a:off x="1144588" y="684213"/>
            <a:ext cx="4570412" cy="3429000"/>
          </a:xfrm>
          <a:noFill/>
          <a:ln>
            <a:solidFill>
              <a:srgbClr val="000000"/>
            </a:solidFill>
            <a:miter lim="800000"/>
            <a:headEnd/>
            <a:tailEnd/>
          </a:ln>
        </p:spPr>
      </p:sp>
      <p:sp>
        <p:nvSpPr>
          <p:cNvPr id="80899" name="Rectangle 3"/>
          <p:cNvSpPr>
            <a:spLocks noGrp="1" noChangeArrowheads="1"/>
          </p:cNvSpPr>
          <p:nvPr>
            <p:ph type="body" idx="1"/>
          </p:nvPr>
        </p:nvSpPr>
        <p:spPr bwMode="auto">
          <a:xfrm>
            <a:off x="686421" y="4344025"/>
            <a:ext cx="5485158" cy="4116049"/>
          </a:xfrm>
          <a:noFill/>
        </p:spPr>
        <p:txBody>
          <a:bodyPr wrap="square" numCol="1" anchor="t" anchorCtr="0" compatLnSpc="1">
            <a:prstTxWarp prst="textNoShape">
              <a:avLst/>
            </a:prstTxWarp>
          </a:bodyPr>
          <a:lstStyle/>
          <a:p>
            <a:endParaRPr lang="en-US" noProof="1" smtClean="0">
              <a:latin typeface="Arial" charset="0"/>
              <a:cs typeface="Arial"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noChangeArrowheads="1" noTextEdit="1"/>
          </p:cNvSpPr>
          <p:nvPr>
            <p:ph type="sldImg"/>
          </p:nvPr>
        </p:nvSpPr>
        <p:spPr bwMode="auto">
          <a:xfrm>
            <a:off x="1144588" y="684213"/>
            <a:ext cx="4570412" cy="3429000"/>
          </a:xfrm>
          <a:noFill/>
          <a:ln>
            <a:solidFill>
              <a:srgbClr val="000000"/>
            </a:solidFill>
            <a:miter lim="800000"/>
            <a:headEnd/>
            <a:tailEnd/>
          </a:ln>
        </p:spPr>
      </p:sp>
      <p:sp>
        <p:nvSpPr>
          <p:cNvPr id="80899" name="Rectangle 3"/>
          <p:cNvSpPr>
            <a:spLocks noGrp="1" noChangeArrowheads="1"/>
          </p:cNvSpPr>
          <p:nvPr>
            <p:ph type="body" idx="1"/>
          </p:nvPr>
        </p:nvSpPr>
        <p:spPr bwMode="auto">
          <a:xfrm>
            <a:off x="686421" y="4344025"/>
            <a:ext cx="5485158" cy="4116049"/>
          </a:xfrm>
          <a:noFill/>
        </p:spPr>
        <p:txBody>
          <a:bodyPr wrap="square" numCol="1" anchor="t" anchorCtr="0" compatLnSpc="1">
            <a:prstTxWarp prst="textNoShape">
              <a:avLst/>
            </a:prstTxWarp>
          </a:bodyPr>
          <a:lstStyle/>
          <a:p>
            <a:endParaRPr lang="en-US" noProof="1" smtClean="0">
              <a:latin typeface="Arial" charset="0"/>
              <a:cs typeface="Arial"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noChangeArrowheads="1" noTextEdit="1"/>
          </p:cNvSpPr>
          <p:nvPr>
            <p:ph type="sldImg"/>
          </p:nvPr>
        </p:nvSpPr>
        <p:spPr bwMode="auto">
          <a:xfrm>
            <a:off x="1144588" y="684213"/>
            <a:ext cx="4570412" cy="3429000"/>
          </a:xfrm>
          <a:noFill/>
          <a:ln>
            <a:solidFill>
              <a:srgbClr val="000000"/>
            </a:solidFill>
            <a:miter lim="800000"/>
            <a:headEnd/>
            <a:tailEnd/>
          </a:ln>
        </p:spPr>
      </p:sp>
      <p:sp>
        <p:nvSpPr>
          <p:cNvPr id="80899" name="Rectangle 3"/>
          <p:cNvSpPr>
            <a:spLocks noGrp="1" noChangeArrowheads="1"/>
          </p:cNvSpPr>
          <p:nvPr>
            <p:ph type="body" idx="1"/>
          </p:nvPr>
        </p:nvSpPr>
        <p:spPr bwMode="auto">
          <a:xfrm>
            <a:off x="686421" y="4344025"/>
            <a:ext cx="5485158" cy="4116049"/>
          </a:xfrm>
          <a:noFill/>
        </p:spPr>
        <p:txBody>
          <a:bodyPr wrap="square" numCol="1" anchor="t" anchorCtr="0" compatLnSpc="1">
            <a:prstTxWarp prst="textNoShape">
              <a:avLst/>
            </a:prstTxWarp>
          </a:bodyPr>
          <a:lstStyle/>
          <a:p>
            <a:endParaRPr lang="en-US" noProof="1" smtClean="0">
              <a:latin typeface="Arial" charset="0"/>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noChangeArrowheads="1" noTextEdit="1"/>
          </p:cNvSpPr>
          <p:nvPr>
            <p:ph type="sldImg"/>
          </p:nvPr>
        </p:nvSpPr>
        <p:spPr bwMode="auto">
          <a:xfrm>
            <a:off x="1144588" y="684213"/>
            <a:ext cx="4570412" cy="3429000"/>
          </a:xfrm>
          <a:noFill/>
          <a:ln>
            <a:solidFill>
              <a:srgbClr val="000000"/>
            </a:solidFill>
            <a:miter lim="800000"/>
            <a:headEnd/>
            <a:tailEnd/>
          </a:ln>
        </p:spPr>
      </p:sp>
      <p:sp>
        <p:nvSpPr>
          <p:cNvPr id="80899" name="Rectangle 3"/>
          <p:cNvSpPr>
            <a:spLocks noGrp="1" noChangeArrowheads="1"/>
          </p:cNvSpPr>
          <p:nvPr>
            <p:ph type="body" idx="1"/>
          </p:nvPr>
        </p:nvSpPr>
        <p:spPr bwMode="auto">
          <a:xfrm>
            <a:off x="686421" y="4344025"/>
            <a:ext cx="5485158" cy="4116049"/>
          </a:xfrm>
          <a:noFill/>
        </p:spPr>
        <p:txBody>
          <a:bodyPr wrap="square" numCol="1" anchor="t" anchorCtr="0" compatLnSpc="1">
            <a:prstTxWarp prst="textNoShape">
              <a:avLst/>
            </a:prstTxWarp>
          </a:bodyPr>
          <a:lstStyle/>
          <a:p>
            <a:endParaRPr lang="en-US" noProof="1" smtClean="0">
              <a:latin typeface="Arial" charset="0"/>
              <a:cs typeface="Arial"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noChangeArrowheads="1" noTextEdit="1"/>
          </p:cNvSpPr>
          <p:nvPr>
            <p:ph type="sldImg"/>
          </p:nvPr>
        </p:nvSpPr>
        <p:spPr bwMode="auto">
          <a:xfrm>
            <a:off x="1144588" y="684213"/>
            <a:ext cx="4570412" cy="3429000"/>
          </a:xfrm>
          <a:noFill/>
          <a:ln>
            <a:solidFill>
              <a:srgbClr val="000000"/>
            </a:solidFill>
            <a:miter lim="800000"/>
            <a:headEnd/>
            <a:tailEnd/>
          </a:ln>
        </p:spPr>
      </p:sp>
      <p:sp>
        <p:nvSpPr>
          <p:cNvPr id="80899" name="Rectangle 3"/>
          <p:cNvSpPr>
            <a:spLocks noGrp="1" noChangeArrowheads="1"/>
          </p:cNvSpPr>
          <p:nvPr>
            <p:ph type="body" idx="1"/>
          </p:nvPr>
        </p:nvSpPr>
        <p:spPr bwMode="auto">
          <a:xfrm>
            <a:off x="686421" y="4344025"/>
            <a:ext cx="5485158" cy="4116049"/>
          </a:xfrm>
          <a:noFill/>
        </p:spPr>
        <p:txBody>
          <a:bodyPr wrap="square" numCol="1" anchor="t" anchorCtr="0" compatLnSpc="1">
            <a:prstTxWarp prst="textNoShape">
              <a:avLst/>
            </a:prstTxWarp>
          </a:bodyPr>
          <a:lstStyle/>
          <a:p>
            <a:endParaRPr lang="en-US" noProof="1" smtClean="0">
              <a:latin typeface="Arial" charset="0"/>
              <a:cs typeface="Arial"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noChangeArrowheads="1" noTextEdit="1"/>
          </p:cNvSpPr>
          <p:nvPr>
            <p:ph type="sldImg"/>
          </p:nvPr>
        </p:nvSpPr>
        <p:spPr bwMode="auto">
          <a:xfrm>
            <a:off x="1144588" y="684213"/>
            <a:ext cx="4570412" cy="3429000"/>
          </a:xfrm>
          <a:noFill/>
          <a:ln>
            <a:solidFill>
              <a:srgbClr val="000000"/>
            </a:solidFill>
            <a:miter lim="800000"/>
            <a:headEnd/>
            <a:tailEnd/>
          </a:ln>
        </p:spPr>
      </p:sp>
      <p:sp>
        <p:nvSpPr>
          <p:cNvPr id="80899" name="Rectangle 3"/>
          <p:cNvSpPr>
            <a:spLocks noGrp="1" noChangeArrowheads="1"/>
          </p:cNvSpPr>
          <p:nvPr>
            <p:ph type="body" idx="1"/>
          </p:nvPr>
        </p:nvSpPr>
        <p:spPr bwMode="auto">
          <a:xfrm>
            <a:off x="686421" y="4344025"/>
            <a:ext cx="5485158" cy="4116049"/>
          </a:xfrm>
          <a:noFill/>
        </p:spPr>
        <p:txBody>
          <a:bodyPr wrap="square" numCol="1" anchor="t" anchorCtr="0" compatLnSpc="1">
            <a:prstTxWarp prst="textNoShape">
              <a:avLst/>
            </a:prstTxWarp>
          </a:bodyPr>
          <a:lstStyle/>
          <a:p>
            <a:endParaRPr lang="en-US" noProof="1" smtClean="0">
              <a:latin typeface="Arial" charset="0"/>
              <a:cs typeface="Arial"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noChangeArrowheads="1" noTextEdit="1"/>
          </p:cNvSpPr>
          <p:nvPr>
            <p:ph type="sldImg"/>
          </p:nvPr>
        </p:nvSpPr>
        <p:spPr bwMode="auto">
          <a:xfrm>
            <a:off x="1144588" y="684213"/>
            <a:ext cx="4570412" cy="3429000"/>
          </a:xfrm>
          <a:noFill/>
          <a:ln>
            <a:solidFill>
              <a:srgbClr val="000000"/>
            </a:solidFill>
            <a:miter lim="800000"/>
            <a:headEnd/>
            <a:tailEnd/>
          </a:ln>
        </p:spPr>
      </p:sp>
      <p:sp>
        <p:nvSpPr>
          <p:cNvPr id="80899" name="Rectangle 3"/>
          <p:cNvSpPr>
            <a:spLocks noGrp="1" noChangeArrowheads="1"/>
          </p:cNvSpPr>
          <p:nvPr>
            <p:ph type="body" idx="1"/>
          </p:nvPr>
        </p:nvSpPr>
        <p:spPr bwMode="auto">
          <a:xfrm>
            <a:off x="686421" y="4344025"/>
            <a:ext cx="5485158" cy="4116049"/>
          </a:xfrm>
          <a:noFill/>
        </p:spPr>
        <p:txBody>
          <a:bodyPr wrap="square" numCol="1" anchor="t" anchorCtr="0" compatLnSpc="1">
            <a:prstTxWarp prst="textNoShape">
              <a:avLst/>
            </a:prstTxWarp>
          </a:bodyPr>
          <a:lstStyle/>
          <a:p>
            <a:endParaRPr lang="en-US" noProof="1" smtClean="0">
              <a:latin typeface="Arial" charset="0"/>
              <a:cs typeface="Arial"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noChangeArrowheads="1" noTextEdit="1"/>
          </p:cNvSpPr>
          <p:nvPr>
            <p:ph type="sldImg"/>
          </p:nvPr>
        </p:nvSpPr>
        <p:spPr bwMode="auto">
          <a:xfrm>
            <a:off x="1144588" y="684213"/>
            <a:ext cx="4570412" cy="3429000"/>
          </a:xfrm>
          <a:noFill/>
          <a:ln>
            <a:solidFill>
              <a:srgbClr val="000000"/>
            </a:solidFill>
            <a:miter lim="800000"/>
            <a:headEnd/>
            <a:tailEnd/>
          </a:ln>
        </p:spPr>
      </p:sp>
      <p:sp>
        <p:nvSpPr>
          <p:cNvPr id="80899" name="Rectangle 3"/>
          <p:cNvSpPr>
            <a:spLocks noGrp="1" noChangeArrowheads="1"/>
          </p:cNvSpPr>
          <p:nvPr>
            <p:ph type="body" idx="1"/>
          </p:nvPr>
        </p:nvSpPr>
        <p:spPr bwMode="auto">
          <a:xfrm>
            <a:off x="686421" y="4344025"/>
            <a:ext cx="5485158" cy="4116049"/>
          </a:xfrm>
          <a:noFill/>
        </p:spPr>
        <p:txBody>
          <a:bodyPr wrap="square" numCol="1" anchor="t" anchorCtr="0" compatLnSpc="1">
            <a:prstTxWarp prst="textNoShape">
              <a:avLst/>
            </a:prstTxWarp>
          </a:bodyPr>
          <a:lstStyle/>
          <a:p>
            <a:endParaRPr lang="en-US" noProof="1" smtClean="0">
              <a:latin typeface="Arial" charset="0"/>
              <a:cs typeface="Arial"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noChangeArrowheads="1" noTextEdit="1"/>
          </p:cNvSpPr>
          <p:nvPr>
            <p:ph type="sldImg"/>
          </p:nvPr>
        </p:nvSpPr>
        <p:spPr bwMode="auto">
          <a:xfrm>
            <a:off x="1144588" y="684213"/>
            <a:ext cx="4570412" cy="3429000"/>
          </a:xfrm>
          <a:noFill/>
          <a:ln>
            <a:solidFill>
              <a:srgbClr val="000000"/>
            </a:solidFill>
            <a:miter lim="800000"/>
            <a:headEnd/>
            <a:tailEnd/>
          </a:ln>
        </p:spPr>
      </p:sp>
      <p:sp>
        <p:nvSpPr>
          <p:cNvPr id="80899" name="Rectangle 3"/>
          <p:cNvSpPr>
            <a:spLocks noGrp="1" noChangeArrowheads="1"/>
          </p:cNvSpPr>
          <p:nvPr>
            <p:ph type="body" idx="1"/>
          </p:nvPr>
        </p:nvSpPr>
        <p:spPr bwMode="auto">
          <a:xfrm>
            <a:off x="686421" y="4344025"/>
            <a:ext cx="5485158" cy="4116049"/>
          </a:xfrm>
          <a:noFill/>
        </p:spPr>
        <p:txBody>
          <a:bodyPr wrap="square" numCol="1" anchor="t" anchorCtr="0" compatLnSpc="1">
            <a:prstTxWarp prst="textNoShape">
              <a:avLst/>
            </a:prstTxWarp>
          </a:bodyPr>
          <a:lstStyle/>
          <a:p>
            <a:endParaRPr lang="en-US" noProof="1" smtClean="0">
              <a:latin typeface="Arial" charset="0"/>
              <a:cs typeface="Arial"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noChangeArrowheads="1" noTextEdit="1"/>
          </p:cNvSpPr>
          <p:nvPr>
            <p:ph type="sldImg"/>
          </p:nvPr>
        </p:nvSpPr>
        <p:spPr bwMode="auto">
          <a:xfrm>
            <a:off x="1144588" y="684213"/>
            <a:ext cx="4570412" cy="3429000"/>
          </a:xfrm>
          <a:noFill/>
          <a:ln>
            <a:solidFill>
              <a:srgbClr val="000000"/>
            </a:solidFill>
            <a:miter lim="800000"/>
            <a:headEnd/>
            <a:tailEnd/>
          </a:ln>
        </p:spPr>
      </p:sp>
      <p:sp>
        <p:nvSpPr>
          <p:cNvPr id="80899" name="Rectangle 3"/>
          <p:cNvSpPr>
            <a:spLocks noGrp="1" noChangeArrowheads="1"/>
          </p:cNvSpPr>
          <p:nvPr>
            <p:ph type="body" idx="1"/>
          </p:nvPr>
        </p:nvSpPr>
        <p:spPr bwMode="auto">
          <a:xfrm>
            <a:off x="686421" y="4344025"/>
            <a:ext cx="5485158" cy="4116049"/>
          </a:xfrm>
          <a:noFill/>
        </p:spPr>
        <p:txBody>
          <a:bodyPr wrap="square" numCol="1" anchor="t" anchorCtr="0" compatLnSpc="1">
            <a:prstTxWarp prst="textNoShape">
              <a:avLst/>
            </a:prstTxWarp>
          </a:bodyPr>
          <a:lstStyle/>
          <a:p>
            <a:endParaRPr lang="en-US" noProof="1" smtClean="0">
              <a:latin typeface="Arial" charset="0"/>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C2DEC57-1F7F-4BD1-89F8-AC30B3CFEC84}" type="slidenum">
              <a:rPr lang="en-US" smtClean="0">
                <a:latin typeface="Arial" charset="0"/>
                <a:cs typeface="Arial" charset="0"/>
              </a:rPr>
              <a:pPr fontAlgn="base">
                <a:spcBef>
                  <a:spcPct val="0"/>
                </a:spcBef>
                <a:spcAft>
                  <a:spcPct val="0"/>
                </a:spcAft>
              </a:pPr>
              <a:t>4</a:t>
            </a:fld>
            <a:endParaRPr lang="en-US" smtClean="0">
              <a:latin typeface="Arial" charset="0"/>
              <a:cs typeface="Arial" charset="0"/>
            </a:endParaRPr>
          </a:p>
        </p:txBody>
      </p:sp>
      <p:sp>
        <p:nvSpPr>
          <p:cNvPr id="31747" name="Plassholder for lysbilde 1"/>
          <p:cNvSpPr>
            <a:spLocks noGrp="1" noRot="1" noChangeAspect="1" noTextEdit="1"/>
          </p:cNvSpPr>
          <p:nvPr>
            <p:ph type="sldImg"/>
          </p:nvPr>
        </p:nvSpPr>
        <p:spPr bwMode="auto">
          <a:xfrm>
            <a:off x="1143000" y="684213"/>
            <a:ext cx="4572000" cy="3430587"/>
          </a:xfrm>
          <a:noFill/>
          <a:ln>
            <a:solidFill>
              <a:srgbClr val="000000"/>
            </a:solidFill>
            <a:miter lim="800000"/>
            <a:headEnd/>
            <a:tailEnd/>
          </a:ln>
        </p:spPr>
      </p:sp>
      <p:sp>
        <p:nvSpPr>
          <p:cNvPr id="31748" name="Plassholder for notater 2"/>
          <p:cNvSpPr>
            <a:spLocks noGrp="1"/>
          </p:cNvSpPr>
          <p:nvPr>
            <p:ph type="body" idx="1"/>
          </p:nvPr>
        </p:nvSpPr>
        <p:spPr bwMode="auto">
          <a:noFill/>
        </p:spPr>
        <p:txBody>
          <a:bodyPr wrap="square" lIns="93891" tIns="46945" rIns="93891" bIns="46945" numCol="1" anchor="t" anchorCtr="0" compatLnSpc="1">
            <a:prstTxWarp prst="textNoShape">
              <a:avLst/>
            </a:prstTxWarp>
          </a:bodyPr>
          <a:lstStyle/>
          <a:p>
            <a:pPr marL="458471" indent="-458471">
              <a:spcBef>
                <a:spcPct val="0"/>
              </a:spcBef>
            </a:pPr>
            <a:endParaRPr lang="nb-NO" dirty="0" smtClean="0">
              <a:latin typeface="Arial" charset="0"/>
            </a:endParaRPr>
          </a:p>
        </p:txBody>
      </p:sp>
      <p:sp>
        <p:nvSpPr>
          <p:cNvPr id="31749" name="Plassholder for lysbildenummer 3"/>
          <p:cNvSpPr txBox="1">
            <a:spLocks noGrp="1"/>
          </p:cNvSpPr>
          <p:nvPr/>
        </p:nvSpPr>
        <p:spPr bwMode="auto">
          <a:xfrm>
            <a:off x="3888574" y="8684926"/>
            <a:ext cx="2967845" cy="457513"/>
          </a:xfrm>
          <a:prstGeom prst="rect">
            <a:avLst/>
          </a:prstGeom>
          <a:noFill/>
          <a:ln w="9525">
            <a:noFill/>
            <a:miter lim="800000"/>
            <a:headEnd/>
            <a:tailEnd/>
          </a:ln>
        </p:spPr>
        <p:txBody>
          <a:bodyPr lIns="93891" tIns="46945" rIns="93891" bIns="46945" anchor="b"/>
          <a:lstStyle/>
          <a:p>
            <a:pPr algn="r" defTabSz="935785"/>
            <a:fld id="{43DC1CCC-3B4C-47DD-B5F2-F91A58F7C8F7}" type="slidenum">
              <a:rPr lang="en-US" sz="1200">
                <a:latin typeface="Calibri" pitchFamily="34" charset="0"/>
              </a:rPr>
              <a:pPr algn="r" defTabSz="935785"/>
              <a:t>4</a:t>
            </a:fld>
            <a:endParaRPr lang="en-US" sz="1200" dirty="0">
              <a:latin typeface="Calibri"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66A9A4B5-EB91-41B1-A606-3E108C04B393}" type="slidenum">
              <a:rPr lang="en-US" smtClean="0">
                <a:latin typeface="Arial" pitchFamily="34" charset="0"/>
              </a:rPr>
              <a:pPr/>
              <a:t>7</a:t>
            </a:fld>
            <a:endParaRPr lang="en-US" smtClean="0">
              <a:latin typeface="Arial" pitchFamily="34" charset="0"/>
            </a:endParaRPr>
          </a:p>
        </p:txBody>
      </p:sp>
      <p:sp>
        <p:nvSpPr>
          <p:cNvPr id="28675" name="Plassholder for lysbilde 1"/>
          <p:cNvSpPr>
            <a:spLocks noGrp="1" noRot="1" noChangeAspect="1" noTextEdit="1"/>
          </p:cNvSpPr>
          <p:nvPr>
            <p:ph type="sldImg"/>
          </p:nvPr>
        </p:nvSpPr>
        <p:spPr>
          <a:xfrm>
            <a:off x="1143000" y="684213"/>
            <a:ext cx="4573588" cy="3430587"/>
          </a:xfrm>
          <a:ln/>
        </p:spPr>
      </p:sp>
      <p:sp>
        <p:nvSpPr>
          <p:cNvPr id="28676" name="Plassholder for notater 2"/>
          <p:cNvSpPr>
            <a:spLocks noGrp="1"/>
          </p:cNvSpPr>
          <p:nvPr>
            <p:ph type="body" idx="1"/>
          </p:nvPr>
        </p:nvSpPr>
        <p:spPr>
          <a:noFill/>
          <a:ln/>
        </p:spPr>
        <p:txBody>
          <a:bodyPr lIns="93374" tIns="46686" rIns="93374" bIns="46686"/>
          <a:lstStyle/>
          <a:p>
            <a:pPr marL="457166" indent="-457166"/>
            <a:endParaRPr lang="nb-NO" dirty="0" smtClean="0">
              <a:latin typeface="Arial" pitchFamily="34" charset="0"/>
            </a:endParaRPr>
          </a:p>
        </p:txBody>
      </p:sp>
      <p:sp>
        <p:nvSpPr>
          <p:cNvPr id="28677" name="Plassholder for lysbildenummer 3"/>
          <p:cNvSpPr txBox="1">
            <a:spLocks noGrp="1"/>
          </p:cNvSpPr>
          <p:nvPr/>
        </p:nvSpPr>
        <p:spPr bwMode="auto">
          <a:xfrm>
            <a:off x="3887789" y="8685213"/>
            <a:ext cx="2968625" cy="457200"/>
          </a:xfrm>
          <a:prstGeom prst="rect">
            <a:avLst/>
          </a:prstGeom>
          <a:noFill/>
          <a:ln w="9525">
            <a:noFill/>
            <a:miter lim="800000"/>
            <a:headEnd/>
            <a:tailEnd/>
          </a:ln>
        </p:spPr>
        <p:txBody>
          <a:bodyPr lIns="93374" tIns="46686" rIns="93374" bIns="46686" anchor="b"/>
          <a:lstStyle/>
          <a:p>
            <a:pPr algn="r" defTabSz="931792"/>
            <a:fld id="{91C605B8-16B4-4E80-B757-64D2A955D34A}" type="slidenum">
              <a:rPr lang="en-US" sz="1200"/>
              <a:pPr algn="r" defTabSz="931792"/>
              <a:t>7</a:t>
            </a:fld>
            <a:endParaRPr lang="en-US" sz="1200"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noChangeArrowheads="1" noTextEdit="1"/>
          </p:cNvSpPr>
          <p:nvPr>
            <p:ph type="sldImg"/>
          </p:nvPr>
        </p:nvSpPr>
        <p:spPr bwMode="auto">
          <a:xfrm>
            <a:off x="1144588" y="684213"/>
            <a:ext cx="4570412" cy="3429000"/>
          </a:xfrm>
          <a:noFill/>
          <a:ln>
            <a:solidFill>
              <a:srgbClr val="000000"/>
            </a:solidFill>
            <a:miter lim="800000"/>
            <a:headEnd/>
            <a:tailEnd/>
          </a:ln>
        </p:spPr>
      </p:sp>
      <p:sp>
        <p:nvSpPr>
          <p:cNvPr id="80899" name="Rectangle 3"/>
          <p:cNvSpPr>
            <a:spLocks noGrp="1" noChangeArrowheads="1"/>
          </p:cNvSpPr>
          <p:nvPr>
            <p:ph type="body" idx="1"/>
          </p:nvPr>
        </p:nvSpPr>
        <p:spPr bwMode="auto">
          <a:xfrm>
            <a:off x="686421" y="4344025"/>
            <a:ext cx="5485158" cy="4116049"/>
          </a:xfrm>
          <a:noFill/>
        </p:spPr>
        <p:txBody>
          <a:bodyPr wrap="square" numCol="1" anchor="t" anchorCtr="0" compatLnSpc="1">
            <a:prstTxWarp prst="textNoShape">
              <a:avLst/>
            </a:prstTxWarp>
          </a:bodyPr>
          <a:lstStyle/>
          <a:p>
            <a:endParaRPr lang="en-US" noProof="1" smtClean="0">
              <a:latin typeface="Arial" charset="0"/>
              <a:cs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noChangeArrowheads="1" noTextEdit="1"/>
          </p:cNvSpPr>
          <p:nvPr>
            <p:ph type="sldImg"/>
          </p:nvPr>
        </p:nvSpPr>
        <p:spPr bwMode="auto">
          <a:xfrm>
            <a:off x="1144588" y="684213"/>
            <a:ext cx="4570412" cy="3429000"/>
          </a:xfrm>
          <a:noFill/>
          <a:ln>
            <a:solidFill>
              <a:srgbClr val="000000"/>
            </a:solidFill>
            <a:miter lim="800000"/>
            <a:headEnd/>
            <a:tailEnd/>
          </a:ln>
        </p:spPr>
      </p:sp>
      <p:sp>
        <p:nvSpPr>
          <p:cNvPr id="80899" name="Rectangle 3"/>
          <p:cNvSpPr>
            <a:spLocks noGrp="1" noChangeArrowheads="1"/>
          </p:cNvSpPr>
          <p:nvPr>
            <p:ph type="body" idx="1"/>
          </p:nvPr>
        </p:nvSpPr>
        <p:spPr bwMode="auto">
          <a:xfrm>
            <a:off x="686421" y="4344025"/>
            <a:ext cx="5485158" cy="4116049"/>
          </a:xfrm>
          <a:noFill/>
        </p:spPr>
        <p:txBody>
          <a:bodyPr wrap="square" numCol="1" anchor="t" anchorCtr="0" compatLnSpc="1">
            <a:prstTxWarp prst="textNoShape">
              <a:avLst/>
            </a:prstTxWarp>
          </a:bodyPr>
          <a:lstStyle/>
          <a:p>
            <a:endParaRPr lang="en-US" noProof="1" smtClean="0">
              <a:latin typeface="Arial" charset="0"/>
              <a:cs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noChangeArrowheads="1" noTextEdit="1"/>
          </p:cNvSpPr>
          <p:nvPr>
            <p:ph type="sldImg"/>
          </p:nvPr>
        </p:nvSpPr>
        <p:spPr bwMode="auto">
          <a:xfrm>
            <a:off x="1144588" y="684213"/>
            <a:ext cx="4570412" cy="3429000"/>
          </a:xfrm>
          <a:noFill/>
          <a:ln>
            <a:solidFill>
              <a:srgbClr val="000000"/>
            </a:solidFill>
            <a:miter lim="800000"/>
            <a:headEnd/>
            <a:tailEnd/>
          </a:ln>
        </p:spPr>
      </p:sp>
      <p:sp>
        <p:nvSpPr>
          <p:cNvPr id="80899" name="Rectangle 3"/>
          <p:cNvSpPr>
            <a:spLocks noGrp="1" noChangeArrowheads="1"/>
          </p:cNvSpPr>
          <p:nvPr>
            <p:ph type="body" idx="1"/>
          </p:nvPr>
        </p:nvSpPr>
        <p:spPr bwMode="auto">
          <a:xfrm>
            <a:off x="686421" y="4344025"/>
            <a:ext cx="5485158" cy="4116049"/>
          </a:xfrm>
          <a:noFill/>
        </p:spPr>
        <p:txBody>
          <a:bodyPr wrap="square" numCol="1" anchor="t" anchorCtr="0" compatLnSpc="1">
            <a:prstTxWarp prst="textNoShape">
              <a:avLst/>
            </a:prstTxWarp>
          </a:bodyPr>
          <a:lstStyle/>
          <a:p>
            <a:endParaRPr lang="en-US" noProof="1" smtClean="0">
              <a:latin typeface="Arial" charset="0"/>
              <a:cs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noChangeArrowheads="1" noTextEdit="1"/>
          </p:cNvSpPr>
          <p:nvPr>
            <p:ph type="sldImg"/>
          </p:nvPr>
        </p:nvSpPr>
        <p:spPr bwMode="auto">
          <a:xfrm>
            <a:off x="1144588" y="684213"/>
            <a:ext cx="4570412" cy="3429000"/>
          </a:xfrm>
          <a:noFill/>
          <a:ln>
            <a:solidFill>
              <a:srgbClr val="000000"/>
            </a:solidFill>
            <a:miter lim="800000"/>
            <a:headEnd/>
            <a:tailEnd/>
          </a:ln>
        </p:spPr>
      </p:sp>
      <p:sp>
        <p:nvSpPr>
          <p:cNvPr id="80899" name="Rectangle 3"/>
          <p:cNvSpPr>
            <a:spLocks noGrp="1" noChangeArrowheads="1"/>
          </p:cNvSpPr>
          <p:nvPr>
            <p:ph type="body" idx="1"/>
          </p:nvPr>
        </p:nvSpPr>
        <p:spPr bwMode="auto">
          <a:xfrm>
            <a:off x="686421" y="4344025"/>
            <a:ext cx="5485158" cy="4116049"/>
          </a:xfrm>
          <a:noFill/>
        </p:spPr>
        <p:txBody>
          <a:bodyPr wrap="square" numCol="1" anchor="t" anchorCtr="0" compatLnSpc="1">
            <a:prstTxWarp prst="textNoShape">
              <a:avLst/>
            </a:prstTxWarp>
          </a:bodyPr>
          <a:lstStyle/>
          <a:p>
            <a:endParaRPr lang="en-US" noProof="1" smtClean="0">
              <a:latin typeface="Arial" charset="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1ED96F9-6F26-4C04-B7AF-9099A8DCF617}" type="datetime1">
              <a:rPr lang="en-US" smtClean="0"/>
              <a:pPr/>
              <a:t>12/14/2013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1F63DF-CB64-4C12-8F16-FC3F8294E048}"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C550E89-8D24-44AE-8E39-601577223B56}" type="datetime1">
              <a:rPr lang="en-US" smtClean="0"/>
              <a:pPr/>
              <a:t>12/14/2013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1F63DF-CB64-4C12-8F16-FC3F8294E04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094B02C-1411-426B-8714-5A13EB9F1F21}" type="datetime1">
              <a:rPr lang="en-US" smtClean="0"/>
              <a:pPr/>
              <a:t>12/14/2013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1F63DF-CB64-4C12-8F16-FC3F8294E048}"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spcBef>
                <a:spcPts val="1800"/>
              </a:spcBef>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E023ECFE-EAE6-4D9F-AEDC-B63017C51199}" type="datetime1">
              <a:rPr lang="en-US" smtClean="0"/>
              <a:pPr>
                <a:defRPr/>
              </a:pPr>
              <a:t>12/14/2013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1AE587A-CACC-4F44-9A95-A328C995E06C}" type="slidenum">
              <a:rPr lang="en-US"/>
              <a:pPr>
                <a:defRPr/>
              </a:pPr>
              <a:t>‹#›</a:t>
            </a:fld>
            <a:endParaRPr lang="en-US"/>
          </a:p>
        </p:txBody>
      </p:sp>
      <p:pic>
        <p:nvPicPr>
          <p:cNvPr id="1026" name="Picture 2"/>
          <p:cNvPicPr>
            <a:picLocks noChangeAspect="1" noChangeArrowheads="1"/>
          </p:cNvPicPr>
          <p:nvPr userDrawn="1"/>
        </p:nvPicPr>
        <p:blipFill>
          <a:blip r:embed="rId2" cstate="print">
            <a:lum bright="70000" contrast="-85000"/>
          </a:blip>
          <a:srcRect/>
          <a:stretch>
            <a:fillRect/>
          </a:stretch>
        </p:blipFill>
        <p:spPr bwMode="auto">
          <a:xfrm>
            <a:off x="1790" y="0"/>
            <a:ext cx="9144000" cy="1080798"/>
          </a:xfrm>
          <a:prstGeom prst="rect">
            <a:avLst/>
          </a:prstGeom>
          <a:noFill/>
          <a:ln w="9525">
            <a:noFill/>
            <a:miter lim="800000"/>
            <a:headEnd/>
            <a:tailEnd/>
          </a:ln>
          <a:effectLst/>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spcBef>
                <a:spcPts val="1800"/>
              </a:spcBef>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5DA47F0D-AB79-4DF0-99A9-6F01E446206B}" type="datetime1">
              <a:rPr lang="en-US" smtClean="0"/>
              <a:pPr>
                <a:defRPr/>
              </a:pPr>
              <a:t>12/14/2013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1AE587A-CACC-4F44-9A95-A328C995E06C}" type="slidenum">
              <a:rPr lang="en-US"/>
              <a:pPr>
                <a:defRPr/>
              </a:pPr>
              <a:t>‹#›</a:t>
            </a:fld>
            <a:endParaRPr lang="en-US"/>
          </a:p>
        </p:txBody>
      </p:sp>
      <p:pic>
        <p:nvPicPr>
          <p:cNvPr id="1026" name="Picture 2"/>
          <p:cNvPicPr>
            <a:picLocks noChangeAspect="1" noChangeArrowheads="1"/>
          </p:cNvPicPr>
          <p:nvPr userDrawn="1"/>
        </p:nvPicPr>
        <p:blipFill>
          <a:blip r:embed="rId2" cstate="print">
            <a:lum bright="70000" contrast="-85000"/>
          </a:blip>
          <a:srcRect/>
          <a:stretch>
            <a:fillRect/>
          </a:stretch>
        </p:blipFill>
        <p:spPr bwMode="auto">
          <a:xfrm>
            <a:off x="1790" y="0"/>
            <a:ext cx="9144000" cy="1080798"/>
          </a:xfrm>
          <a:prstGeom prst="rect">
            <a:avLst/>
          </a:prstGeom>
          <a:noFill/>
          <a:ln w="9525">
            <a:noFill/>
            <a:miter lim="800000"/>
            <a:headEnd/>
            <a:tailEnd/>
          </a:ln>
          <a:effectLst/>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spcBef>
                <a:spcPts val="1800"/>
              </a:spcBef>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372061B5-4385-41C9-9B5C-43C3C02E912D}" type="datetime1">
              <a:rPr lang="en-US" smtClean="0"/>
              <a:pPr>
                <a:defRPr/>
              </a:pPr>
              <a:t>12/14/2013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1AE587A-CACC-4F44-9A95-A328C995E06C}" type="slidenum">
              <a:rPr lang="en-US"/>
              <a:pPr>
                <a:defRPr/>
              </a:pPr>
              <a:t>‹#›</a:t>
            </a:fld>
            <a:endParaRPr lang="en-US"/>
          </a:p>
        </p:txBody>
      </p:sp>
      <p:pic>
        <p:nvPicPr>
          <p:cNvPr id="1026" name="Picture 2"/>
          <p:cNvPicPr>
            <a:picLocks noChangeAspect="1" noChangeArrowheads="1"/>
          </p:cNvPicPr>
          <p:nvPr userDrawn="1"/>
        </p:nvPicPr>
        <p:blipFill>
          <a:blip r:embed="rId2" cstate="print">
            <a:lum bright="70000" contrast="-85000"/>
          </a:blip>
          <a:srcRect/>
          <a:stretch>
            <a:fillRect/>
          </a:stretch>
        </p:blipFill>
        <p:spPr bwMode="auto">
          <a:xfrm>
            <a:off x="1790" y="0"/>
            <a:ext cx="9144000" cy="1080798"/>
          </a:xfrm>
          <a:prstGeom prst="rect">
            <a:avLst/>
          </a:prstGeom>
          <a:noFill/>
          <a:ln w="9525">
            <a:noFill/>
            <a:miter lim="800000"/>
            <a:headEnd/>
            <a:tailEnd/>
          </a:ln>
          <a:effectLst/>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spcBef>
                <a:spcPts val="1800"/>
              </a:spcBef>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10113202-4F33-47EF-A492-A42A814CDB62}" type="datetime1">
              <a:rPr lang="en-US" smtClean="0"/>
              <a:pPr>
                <a:defRPr/>
              </a:pPr>
              <a:t>12/14/2013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1AE587A-CACC-4F44-9A95-A328C995E06C}" type="slidenum">
              <a:rPr lang="en-US"/>
              <a:pPr>
                <a:defRPr/>
              </a:pPr>
              <a:t>‹#›</a:t>
            </a:fld>
            <a:endParaRPr lang="en-US"/>
          </a:p>
        </p:txBody>
      </p:sp>
      <p:pic>
        <p:nvPicPr>
          <p:cNvPr id="1026" name="Picture 2"/>
          <p:cNvPicPr>
            <a:picLocks noChangeAspect="1" noChangeArrowheads="1"/>
          </p:cNvPicPr>
          <p:nvPr userDrawn="1"/>
        </p:nvPicPr>
        <p:blipFill>
          <a:blip r:embed="rId2" cstate="print">
            <a:lum bright="70000" contrast="-85000"/>
          </a:blip>
          <a:srcRect/>
          <a:stretch>
            <a:fillRect/>
          </a:stretch>
        </p:blipFill>
        <p:spPr bwMode="auto">
          <a:xfrm>
            <a:off x="1790" y="0"/>
            <a:ext cx="9144000" cy="1080798"/>
          </a:xfrm>
          <a:prstGeom prst="rect">
            <a:avLst/>
          </a:prstGeom>
          <a:noFill/>
          <a:ln w="9525">
            <a:noFill/>
            <a:miter lim="800000"/>
            <a:headEnd/>
            <a:tailEnd/>
          </a:ln>
          <a:effectLst/>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spcBef>
                <a:spcPts val="1800"/>
              </a:spcBef>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8913CE5F-F9F4-49C1-BB7A-EE22DB76A3BF}" type="datetime1">
              <a:rPr lang="en-US" smtClean="0"/>
              <a:pPr>
                <a:defRPr/>
              </a:pPr>
              <a:t>12/14/2013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1AE587A-CACC-4F44-9A95-A328C995E06C}" type="slidenum">
              <a:rPr lang="en-US"/>
              <a:pPr>
                <a:defRPr/>
              </a:pPr>
              <a:t>‹#›</a:t>
            </a:fld>
            <a:endParaRPr lang="en-US"/>
          </a:p>
        </p:txBody>
      </p:sp>
      <p:pic>
        <p:nvPicPr>
          <p:cNvPr id="1026" name="Picture 2"/>
          <p:cNvPicPr>
            <a:picLocks noChangeAspect="1" noChangeArrowheads="1"/>
          </p:cNvPicPr>
          <p:nvPr userDrawn="1"/>
        </p:nvPicPr>
        <p:blipFill>
          <a:blip r:embed="rId2" cstate="print">
            <a:lum bright="70000" contrast="-85000"/>
          </a:blip>
          <a:srcRect/>
          <a:stretch>
            <a:fillRect/>
          </a:stretch>
        </p:blipFill>
        <p:spPr bwMode="auto">
          <a:xfrm>
            <a:off x="1790" y="0"/>
            <a:ext cx="9144000" cy="1080798"/>
          </a:xfrm>
          <a:prstGeom prst="rect">
            <a:avLst/>
          </a:prstGeom>
          <a:noFill/>
          <a:ln w="9525">
            <a:noFill/>
            <a:miter lim="800000"/>
            <a:headEnd/>
            <a:tailEnd/>
          </a:ln>
          <a:effectLst/>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cstate="print">
            <a:lum bright="70000" contrast="-86000"/>
          </a:blip>
          <a:srcRect/>
          <a:stretch>
            <a:fillRect/>
          </a:stretch>
        </p:blipFill>
        <p:spPr bwMode="auto">
          <a:xfrm>
            <a:off x="1588" y="0"/>
            <a:ext cx="9144000" cy="1081088"/>
          </a:xfrm>
          <a:prstGeom prst="rect">
            <a:avLst/>
          </a:prstGeom>
          <a:noFill/>
          <a:ln w="9525">
            <a:noFill/>
            <a:miter lim="800000"/>
            <a:headEnd/>
            <a:tailEnd/>
          </a:ln>
        </p:spPr>
      </p:pic>
      <p:sp>
        <p:nvSpPr>
          <p:cNvPr id="3" name="Content Placeholder 2"/>
          <p:cNvSpPr>
            <a:spLocks noGrp="1"/>
          </p:cNvSpPr>
          <p:nvPr>
            <p:ph idx="1"/>
          </p:nvPr>
        </p:nvSpPr>
        <p:spPr/>
        <p:txBody>
          <a:bodyPr/>
          <a:lstStyle>
            <a:lvl1pPr>
              <a:spcBef>
                <a:spcPts val="1800"/>
              </a:spcBef>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Date Placeholder 3"/>
          <p:cNvSpPr>
            <a:spLocks noGrp="1"/>
          </p:cNvSpPr>
          <p:nvPr>
            <p:ph type="dt" sz="half" idx="10"/>
          </p:nvPr>
        </p:nvSpPr>
        <p:spPr/>
        <p:txBody>
          <a:bodyPr/>
          <a:lstStyle>
            <a:lvl1pPr>
              <a:defRPr/>
            </a:lvl1pPr>
          </a:lstStyle>
          <a:p>
            <a:pPr>
              <a:defRPr/>
            </a:pPr>
            <a:fld id="{D594C955-BB76-4673-BCD0-65947D5149CD}" type="datetime1">
              <a:rPr lang="en-US" smtClean="0"/>
              <a:pPr>
                <a:defRPr/>
              </a:pPr>
              <a:t>12/14/2013</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spcBef>
                <a:spcPts val="1800"/>
              </a:spcBef>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D1814660-69D0-450C-B311-9AA415FD6A02}" type="datetime1">
              <a:rPr lang="en-US" smtClean="0"/>
              <a:pPr>
                <a:defRPr/>
              </a:pPr>
              <a:t>12/14/2013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1AE587A-CACC-4F44-9A95-A328C995E06C}" type="slidenum">
              <a:rPr lang="en-US"/>
              <a:pPr>
                <a:defRPr/>
              </a:pPr>
              <a:t>‹#›</a:t>
            </a:fld>
            <a:endParaRPr lang="en-US"/>
          </a:p>
        </p:txBody>
      </p:sp>
      <p:pic>
        <p:nvPicPr>
          <p:cNvPr id="1026" name="Picture 2"/>
          <p:cNvPicPr>
            <a:picLocks noChangeAspect="1" noChangeArrowheads="1"/>
          </p:cNvPicPr>
          <p:nvPr userDrawn="1"/>
        </p:nvPicPr>
        <p:blipFill>
          <a:blip r:embed="rId2" cstate="print">
            <a:lum bright="70000" contrast="-85000"/>
          </a:blip>
          <a:srcRect/>
          <a:stretch>
            <a:fillRect/>
          </a:stretch>
        </p:blipFill>
        <p:spPr bwMode="auto">
          <a:xfrm>
            <a:off x="1790" y="0"/>
            <a:ext cx="9144000" cy="1080798"/>
          </a:xfrm>
          <a:prstGeom prst="rect">
            <a:avLst/>
          </a:prstGeom>
          <a:noFill/>
          <a:ln w="9525">
            <a:noFill/>
            <a:miter lim="800000"/>
            <a:headEnd/>
            <a:tailEnd/>
          </a:ln>
          <a:effectLst/>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spcBef>
                <a:spcPts val="1800"/>
              </a:spcBef>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5BCA7150-6FE0-45DC-91B3-3AA7DD16FD5F}" type="datetimeFigureOut">
              <a:rPr lang="en-US"/>
              <a:pPr>
                <a:defRPr/>
              </a:pPr>
              <a:t>12/14/2013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1AE587A-CACC-4F44-9A95-A328C995E06C}" type="slidenum">
              <a:rPr lang="en-US"/>
              <a:pPr>
                <a:defRPr/>
              </a:pPr>
              <a:t>‹#›</a:t>
            </a:fld>
            <a:endParaRPr lang="en-US"/>
          </a:p>
        </p:txBody>
      </p:sp>
      <p:pic>
        <p:nvPicPr>
          <p:cNvPr id="1026" name="Picture 2"/>
          <p:cNvPicPr>
            <a:picLocks noChangeAspect="1" noChangeArrowheads="1"/>
          </p:cNvPicPr>
          <p:nvPr userDrawn="1"/>
        </p:nvPicPr>
        <p:blipFill>
          <a:blip r:embed="rId2" cstate="print">
            <a:lum bright="70000" contrast="-85000"/>
          </a:blip>
          <a:srcRect/>
          <a:stretch>
            <a:fillRect/>
          </a:stretch>
        </p:blipFill>
        <p:spPr bwMode="auto">
          <a:xfrm>
            <a:off x="1790" y="0"/>
            <a:ext cx="9144000" cy="1080798"/>
          </a:xfrm>
          <a:prstGeom prst="rect">
            <a:avLst/>
          </a:prstGeom>
          <a:noFill/>
          <a:ln w="9525">
            <a:noFill/>
            <a:miter lim="800000"/>
            <a:headEnd/>
            <a:tailEnd/>
          </a:ln>
          <a:effectLst/>
        </p:spPr>
      </p:pic>
    </p:spTree>
    <p:extLst>
      <p:ext uri="{BB962C8B-B14F-4D97-AF65-F5344CB8AC3E}">
        <p14:creationId xmlns:p14="http://schemas.microsoft.com/office/powerpoint/2010/main" val="39000891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8BBFD8-52B3-4D32-A4D8-FEEA4C01AB57}" type="datetime1">
              <a:rPr lang="en-US" smtClean="0"/>
              <a:pPr/>
              <a:t>12/14/2013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1F63DF-CB64-4C12-8F16-FC3F8294E04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F37966F-802E-4138-8557-BDFB0A43CC60}" type="datetime1">
              <a:rPr lang="en-US" smtClean="0"/>
              <a:pPr/>
              <a:t>12/14/2013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1F63DF-CB64-4C12-8F16-FC3F8294E04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605F26D-CC8F-4099-A056-CF1FD79F55EA}" type="datetime1">
              <a:rPr lang="en-US" smtClean="0"/>
              <a:pPr/>
              <a:t>12/14/2013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1F63DF-CB64-4C12-8F16-FC3F8294E04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16008B6-70B6-49DD-9E72-4AB405C2538B}" type="datetime1">
              <a:rPr lang="en-US" smtClean="0"/>
              <a:pPr/>
              <a:t>12/14/2013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1F63DF-CB64-4C12-8F16-FC3F8294E04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583D173-D686-4739-84B5-0F0874168543}" type="datetime1">
              <a:rPr lang="en-US" smtClean="0"/>
              <a:pPr/>
              <a:t>12/14/2013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1F63DF-CB64-4C12-8F16-FC3F8294E04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09AE8B-0045-44F1-B861-24BB928CA235}" type="datetime1">
              <a:rPr lang="en-US" smtClean="0"/>
              <a:pPr/>
              <a:t>12/14/2013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1F63DF-CB64-4C12-8F16-FC3F8294E04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41D5E4-87A2-4A8A-B349-10B73663D93F}" type="datetime1">
              <a:rPr lang="en-US" smtClean="0"/>
              <a:pPr/>
              <a:t>12/14/2013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1F63DF-CB64-4C12-8F16-FC3F8294E04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E4A0EEF-077E-47BA-834F-CE89CED32DCD}" type="datetime1">
              <a:rPr lang="en-US" smtClean="0"/>
              <a:pPr/>
              <a:t>12/14/2013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1F63DF-CB64-4C12-8F16-FC3F8294E04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843F8E-2F0F-4A60-B326-EEB26F1EA1D2}" type="datetime1">
              <a:rPr lang="en-US" smtClean="0"/>
              <a:pPr/>
              <a:t>12/14/2013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1F63DF-CB64-4C12-8F16-FC3F8294E04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706" r:id="rId12"/>
    <p:sldLayoutId id="2147483708" r:id="rId13"/>
    <p:sldLayoutId id="2147483709" r:id="rId14"/>
    <p:sldLayoutId id="2147483710" r:id="rId15"/>
    <p:sldLayoutId id="2147483711" r:id="rId16"/>
    <p:sldLayoutId id="2147483716" r:id="rId17"/>
    <p:sldLayoutId id="2147483717" r:id="rId18"/>
    <p:sldLayoutId id="2147483718" r:id="rId19"/>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www.google.com/url?sa=i&amp;rct=j&amp;q=deforestation&amp;source=images&amp;cd=&amp;cad=rja&amp;docid=J9ugeBb7m9cLjM&amp;tbnid=muqqxgmkJ1of0M:&amp;ved=0CAUQjRw&amp;url=http://www.sarawakreport.org/2011/03/cash-for-honours-at-adelaide-university/deforestation/&amp;ei=13NHUZfhLoe_0QH57YFA&amp;bvm=bv.43828540,d.dmg&amp;psig=AFQjCNFLRF7tYeotEfIuOIBL5hX-Idq77Q&amp;ust=1363723573826121" TargetMode="External"/><Relationship Id="rId1" Type="http://schemas.openxmlformats.org/officeDocument/2006/relationships/slideLayout" Target="../slideLayouts/slideLayout18.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hyperlink" Target="http://www.google.com/url?sa=i&amp;rct=j&amp;q=biodiversity&amp;source=images&amp;cd=&amp;cad=rja&amp;docid=KoZGsrCDSaGUFM&amp;tbnid=nNie0kGuA85BaM:&amp;ved=0CAUQjRw&amp;url=http://www.eoearth.org/topics/view/49480/&amp;ei=zLhHUZrnNIqx0AGFmoDACw&amp;bvm=bv.43828540,d.dmg&amp;psig=AFQjCNFKTweW-CHcgIDxKXaPvhDS4aSWIg&amp;ust=1363741217620156"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8.xml"/><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7.xml"/></Relationships>
</file>

<file path=ppt/slides/_rels/slide4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www.google.com/url?sa=i&amp;rct=j&amp;q=&amp;esrc=s&amp;frm=1&amp;source=images&amp;cd=&amp;cad=rja&amp;docid=dBKGB5aPUt03RM&amp;tbnid=LFxFnMXKDZugkM:&amp;ved=0CAUQjRw&amp;url=http://creepypasta.wikia.com/wiki/File:Green-forest-wallpaper.jpg&amp;ei=rb2pUs-TLci-sQSXnICQBA&amp;bvm=bv.57967247,d.cWc&amp;psig=AFQjCNFy6XC0lFL6G7Qbp8KWW_j1rMD-vg&amp;ust=1386941889664536"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85800" y="1577976"/>
            <a:ext cx="7772400" cy="1241425"/>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smtClean="0">
                <a:ln>
                  <a:noFill/>
                </a:ln>
                <a:solidFill>
                  <a:srgbClr val="006600"/>
                </a:solidFill>
                <a:effectLst/>
                <a:uLnTx/>
                <a:uFillTx/>
                <a:latin typeface="+mj-lt"/>
                <a:ea typeface="+mj-ea"/>
                <a:cs typeface="+mj-cs"/>
              </a:rPr>
              <a:t>Forest Carbon Partnership Facility</a:t>
            </a:r>
          </a:p>
        </p:txBody>
      </p:sp>
      <p:sp>
        <p:nvSpPr>
          <p:cNvPr id="5" name="Subtitle 2"/>
          <p:cNvSpPr txBox="1">
            <a:spLocks/>
          </p:cNvSpPr>
          <p:nvPr/>
        </p:nvSpPr>
        <p:spPr bwMode="auto">
          <a:xfrm>
            <a:off x="0" y="2819400"/>
            <a:ext cx="9144000" cy="1828799"/>
          </a:xfrm>
          <a:prstGeom prst="rect">
            <a:avLst/>
          </a:prstGeom>
          <a:noFill/>
          <a:ln w="9525">
            <a:noFill/>
            <a:miter lim="800000"/>
            <a:headEnd/>
            <a:tailEnd/>
          </a:ln>
        </p:spPr>
        <p:txBody>
          <a:bodyPr/>
          <a:lstStyle/>
          <a:p>
            <a:pPr algn="ctr">
              <a:spcBef>
                <a:spcPct val="20000"/>
              </a:spcBef>
              <a:buFont typeface="Arial" charset="0"/>
              <a:buNone/>
            </a:pPr>
            <a:r>
              <a:rPr lang="en-US" sz="3600" b="1" dirty="0" smtClean="0">
                <a:solidFill>
                  <a:srgbClr val="663300"/>
                </a:solidFill>
                <a:latin typeface="Trebuchet MS" pitchFamily="34" charset="0"/>
              </a:rPr>
              <a:t>Certain Implications of Methodological Framework on ERPA General Conditions</a:t>
            </a:r>
          </a:p>
        </p:txBody>
      </p:sp>
      <p:sp>
        <p:nvSpPr>
          <p:cNvPr id="6" name="Subtitle 2"/>
          <p:cNvSpPr>
            <a:spLocks noGrp="1"/>
          </p:cNvSpPr>
          <p:nvPr>
            <p:ph type="subTitle" idx="4294967295"/>
          </p:nvPr>
        </p:nvSpPr>
        <p:spPr>
          <a:xfrm>
            <a:off x="685800" y="4876800"/>
            <a:ext cx="7772400" cy="1066800"/>
          </a:xfrm>
          <a:prstGeom prst="rect">
            <a:avLst/>
          </a:prstGeom>
        </p:spPr>
        <p:txBody>
          <a:bodyPr>
            <a:normAutofit/>
          </a:bodyPr>
          <a:lstStyle/>
          <a:p>
            <a:pPr algn="ctr" eaLnBrk="1" hangingPunct="1">
              <a:buNone/>
            </a:pPr>
            <a:r>
              <a:rPr lang="en-US" sz="2800" dirty="0" smtClean="0"/>
              <a:t>FCPF Participant Committee Meeting (PC16)</a:t>
            </a:r>
          </a:p>
          <a:p>
            <a:pPr algn="ctr" eaLnBrk="1" hangingPunct="1">
              <a:buNone/>
            </a:pPr>
            <a:r>
              <a:rPr lang="en-US" sz="2800" dirty="0" smtClean="0"/>
              <a:t>Geneva, December 13-15, 2013</a:t>
            </a:r>
            <a:endParaRPr lang="en-US" sz="2800" dirty="0" smtClean="0">
              <a:solidFill>
                <a:schemeClr val="tx1"/>
              </a:solidFill>
            </a:endParaRPr>
          </a:p>
        </p:txBody>
      </p:sp>
      <p:pic>
        <p:nvPicPr>
          <p:cNvPr id="7" name="Picture 2"/>
          <p:cNvPicPr>
            <a:picLocks noChangeAspect="1" noChangeArrowheads="1"/>
          </p:cNvPicPr>
          <p:nvPr/>
        </p:nvPicPr>
        <p:blipFill>
          <a:blip r:embed="rId3" cstate="print"/>
          <a:srcRect/>
          <a:stretch>
            <a:fillRect/>
          </a:stretch>
        </p:blipFill>
        <p:spPr bwMode="auto">
          <a:xfrm>
            <a:off x="0" y="0"/>
            <a:ext cx="9144000" cy="1463675"/>
          </a:xfrm>
          <a:prstGeom prst="rect">
            <a:avLst/>
          </a:prstGeom>
          <a:noFill/>
          <a:ln w="9525">
            <a:noFill/>
            <a:miter lim="800000"/>
            <a:headEnd/>
            <a:tailEnd/>
          </a:ln>
        </p:spPr>
      </p:pic>
      <p:pic>
        <p:nvPicPr>
          <p:cNvPr id="2" name="Picture 2"/>
          <p:cNvPicPr>
            <a:picLocks noChangeAspect="1" noChangeArrowheads="1"/>
          </p:cNvPicPr>
          <p:nvPr/>
        </p:nvPicPr>
        <p:blipFill>
          <a:blip r:embed="rId4" cstate="print"/>
          <a:srcRect/>
          <a:stretch>
            <a:fillRect/>
          </a:stretch>
        </p:blipFill>
        <p:spPr bwMode="auto">
          <a:xfrm>
            <a:off x="0" y="6180137"/>
            <a:ext cx="930275" cy="67786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19200"/>
            <a:ext cx="8229600" cy="5486400"/>
          </a:xfrm>
        </p:spPr>
        <p:txBody>
          <a:bodyPr/>
          <a:lstStyle/>
          <a:p>
            <a:r>
              <a:rPr lang="en-US" sz="1800" dirty="0" smtClean="0">
                <a:solidFill>
                  <a:schemeClr val="tx1"/>
                </a:solidFill>
              </a:rPr>
              <a:t>Methodological Framework is mandated in </a:t>
            </a:r>
            <a:r>
              <a:rPr lang="en-US" sz="1800" i="1" dirty="0" smtClean="0">
                <a:solidFill>
                  <a:schemeClr val="tx1"/>
                </a:solidFill>
              </a:rPr>
              <a:t>FCPF Charter.</a:t>
            </a:r>
          </a:p>
          <a:p>
            <a:r>
              <a:rPr lang="en-US" sz="1800" dirty="0" smtClean="0">
                <a:solidFill>
                  <a:schemeClr val="tx1"/>
                </a:solidFill>
              </a:rPr>
              <a:t>Draft Framework builds on </a:t>
            </a:r>
            <a:r>
              <a:rPr lang="en-US" sz="1800" i="1" dirty="0" smtClean="0">
                <a:solidFill>
                  <a:schemeClr val="tx1"/>
                </a:solidFill>
              </a:rPr>
              <a:t>Guiding </a:t>
            </a:r>
            <a:r>
              <a:rPr lang="en-US" sz="1800" i="1" dirty="0">
                <a:solidFill>
                  <a:schemeClr val="tx1"/>
                </a:solidFill>
              </a:rPr>
              <a:t>Principles on the key methodological framework for the Carbon </a:t>
            </a:r>
            <a:r>
              <a:rPr lang="en-US" sz="1800" i="1" dirty="0" smtClean="0">
                <a:solidFill>
                  <a:schemeClr val="tx1"/>
                </a:solidFill>
              </a:rPr>
              <a:t>Fund,</a:t>
            </a:r>
            <a:r>
              <a:rPr lang="en-US" sz="1800" dirty="0" smtClean="0">
                <a:solidFill>
                  <a:schemeClr val="tx1"/>
                </a:solidFill>
              </a:rPr>
              <a:t> adopted by the FCPF Participants Committee (PC) in June 2012 (Resolution PC/12/2012/3).</a:t>
            </a:r>
          </a:p>
          <a:p>
            <a:endParaRPr lang="en-US" sz="1800" dirty="0">
              <a:solidFill>
                <a:schemeClr val="tx1"/>
              </a:solidFill>
            </a:endParaRPr>
          </a:p>
        </p:txBody>
      </p:sp>
      <p:sp>
        <p:nvSpPr>
          <p:cNvPr id="4" name="Content Placeholder 1"/>
          <p:cNvSpPr txBox="1">
            <a:spLocks/>
          </p:cNvSpPr>
          <p:nvPr/>
        </p:nvSpPr>
        <p:spPr bwMode="auto">
          <a:xfrm>
            <a:off x="0" y="0"/>
            <a:ext cx="9217231"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342900" indent="-342900" algn="l" defTabSz="457200" rtl="0" eaLnBrk="0" fontAlgn="base" hangingPunct="0">
              <a:spcBef>
                <a:spcPts val="1800"/>
              </a:spcBef>
              <a:spcAft>
                <a:spcPct val="0"/>
              </a:spcAft>
              <a:buFont typeface="Arial" pitchFamily="34" charset="0"/>
              <a:buChar char="•"/>
              <a:defRPr sz="3200" kern="1200">
                <a:solidFill>
                  <a:srgbClr val="006600"/>
                </a:solidFill>
                <a:latin typeface="Calibri" pitchFamily="34" charset="0"/>
                <a:ea typeface="MS PGothic" pitchFamily="34" charset="-128"/>
                <a:cs typeface="+mn-cs"/>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accent2">
                    <a:lumMod val="75000"/>
                  </a:schemeClr>
                </a:solidFill>
                <a:latin typeface="Calibri" pitchFamily="34" charset="0"/>
                <a:ea typeface="MS PGothic" pitchFamily="34"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lumMod val="95000"/>
                    <a:lumOff val="5000"/>
                  </a:schemeClr>
                </a:solidFill>
                <a:latin typeface="Calibri" pitchFamily="34" charset="0"/>
                <a:ea typeface="MS PGothic" pitchFamily="34"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Calibri" pitchFamily="34" charset="0"/>
                <a:ea typeface="MS PGothic" pitchFamily="34"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Calibri" pitchFamily="34" charset="0"/>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0"/>
              </a:spcBef>
              <a:buNone/>
            </a:pPr>
            <a:r>
              <a:rPr lang="en-US" b="1" dirty="0">
                <a:solidFill>
                  <a:srgbClr val="008000"/>
                </a:solidFill>
                <a:latin typeface="+mj-lt"/>
              </a:rPr>
              <a:t>Development </a:t>
            </a:r>
            <a:r>
              <a:rPr lang="en-US" b="1" dirty="0" smtClean="0">
                <a:solidFill>
                  <a:srgbClr val="008000"/>
                </a:solidFill>
                <a:latin typeface="+mj-lt"/>
              </a:rPr>
              <a:t>of a Methodological Framework </a:t>
            </a:r>
            <a:br>
              <a:rPr lang="en-US" b="1" dirty="0" smtClean="0">
                <a:solidFill>
                  <a:srgbClr val="008000"/>
                </a:solidFill>
                <a:latin typeface="+mj-lt"/>
              </a:rPr>
            </a:br>
            <a:r>
              <a:rPr lang="en-US" b="1" dirty="0" smtClean="0">
                <a:solidFill>
                  <a:srgbClr val="008000"/>
                </a:solidFill>
                <a:latin typeface="+mj-lt"/>
              </a:rPr>
              <a:t>for the FCPF Carbon Fund (per FCPF Charter)</a:t>
            </a:r>
            <a:endParaRPr lang="en-US" b="1" dirty="0">
              <a:solidFill>
                <a:srgbClr val="008000"/>
              </a:solidFill>
              <a:latin typeface="+mj-lt"/>
            </a:endParaRPr>
          </a:p>
        </p:txBody>
      </p:sp>
      <p:sp>
        <p:nvSpPr>
          <p:cNvPr id="3" name="Slide Number Placeholder 2"/>
          <p:cNvSpPr>
            <a:spLocks noGrp="1"/>
          </p:cNvSpPr>
          <p:nvPr>
            <p:ph type="sldNum" sz="quarter" idx="12"/>
          </p:nvPr>
        </p:nvSpPr>
        <p:spPr/>
        <p:txBody>
          <a:bodyPr/>
          <a:lstStyle/>
          <a:p>
            <a:pPr>
              <a:defRPr/>
            </a:pPr>
            <a:fld id="{DCAFB346-93FC-4167-A886-EF701FC76C75}" type="slidenum">
              <a:rPr lang="en-US" smtClean="0"/>
              <a:pPr>
                <a:defRPr/>
              </a:pPr>
              <a:t>10</a:t>
            </a:fld>
            <a:endParaRPr lang="en-US"/>
          </a:p>
        </p:txBody>
      </p:sp>
      <p:graphicFrame>
        <p:nvGraphicFramePr>
          <p:cNvPr id="5" name="Diagram 4"/>
          <p:cNvGraphicFramePr/>
          <p:nvPr>
            <p:extLst>
              <p:ext uri="{D42A27DB-BD31-4B8C-83A1-F6EECF244321}">
                <p14:modId xmlns:p14="http://schemas.microsoft.com/office/powerpoint/2010/main" val="2665901231"/>
              </p:ext>
            </p:extLst>
          </p:nvPr>
        </p:nvGraphicFramePr>
        <p:xfrm>
          <a:off x="152400" y="1219200"/>
          <a:ext cx="8839200" cy="55022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AutoShape 3"/>
          <p:cNvSpPr>
            <a:spLocks noChangeArrowheads="1"/>
          </p:cNvSpPr>
          <p:nvPr/>
        </p:nvSpPr>
        <p:spPr bwMode="auto">
          <a:xfrm rot="4405189" flipV="1">
            <a:off x="7219815" y="3346242"/>
            <a:ext cx="800372" cy="238736"/>
          </a:xfrm>
          <a:prstGeom prst="leftArrow">
            <a:avLst>
              <a:gd name="adj1" fmla="val 50000"/>
              <a:gd name="adj2" fmla="val 213542"/>
            </a:avLst>
          </a:prstGeom>
          <a:solidFill>
            <a:schemeClr val="accent4">
              <a:lumMod val="75000"/>
            </a:schemeClr>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nvGrpSpPr>
          <p:cNvPr id="7" name="Group 10"/>
          <p:cNvGrpSpPr/>
          <p:nvPr/>
        </p:nvGrpSpPr>
        <p:grpSpPr>
          <a:xfrm>
            <a:off x="457200" y="1371600"/>
            <a:ext cx="2590800" cy="1905000"/>
            <a:chOff x="164404" y="3445227"/>
            <a:chExt cx="2025235" cy="1329104"/>
          </a:xfrm>
          <a:solidFill>
            <a:schemeClr val="accent5">
              <a:lumMod val="40000"/>
              <a:lumOff val="60000"/>
            </a:schemeClr>
          </a:solidFill>
        </p:grpSpPr>
        <p:sp>
          <p:nvSpPr>
            <p:cNvPr id="8" name="Rounded Rectangle 7"/>
            <p:cNvSpPr/>
            <p:nvPr/>
          </p:nvSpPr>
          <p:spPr>
            <a:xfrm>
              <a:off x="164404" y="3445227"/>
              <a:ext cx="2025235" cy="1329104"/>
            </a:xfrm>
            <a:prstGeom prst="roundRect">
              <a:avLst>
                <a:gd name="adj" fmla="val 10500"/>
              </a:avLst>
            </a:prstGeom>
            <a:grpFill/>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9" name="Rounded Rectangle 4"/>
            <p:cNvSpPr/>
            <p:nvPr/>
          </p:nvSpPr>
          <p:spPr>
            <a:xfrm>
              <a:off x="205279" y="3486102"/>
              <a:ext cx="1943485" cy="1247354"/>
            </a:xfrm>
            <a:prstGeom prst="rect">
              <a:avLst/>
            </a:prstGeom>
            <a:grpFill/>
            <a:ln w="25400">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960" tIns="60960" rIns="60960" bIns="60960" numCol="1" spcCol="1270" anchor="ctr" anchorCtr="0">
              <a:noAutofit/>
            </a:bodyPr>
            <a:lstStyle/>
            <a:p>
              <a:pPr algn="ctr" defTabSz="711200">
                <a:lnSpc>
                  <a:spcPct val="90000"/>
                </a:lnSpc>
                <a:spcBef>
                  <a:spcPct val="0"/>
                </a:spcBef>
                <a:spcAft>
                  <a:spcPct val="35000"/>
                </a:spcAft>
              </a:pPr>
              <a:r>
                <a:rPr lang="en-US" sz="2400" b="1" dirty="0">
                  <a:solidFill>
                    <a:prstClr val="black">
                      <a:hueOff val="0"/>
                      <a:satOff val="0"/>
                      <a:lumOff val="0"/>
                      <a:alphaOff val="0"/>
                    </a:prstClr>
                  </a:solidFill>
                </a:rPr>
                <a:t>Carbon </a:t>
              </a:r>
              <a:r>
                <a:rPr lang="en-US" sz="2400" b="1" dirty="0" smtClean="0">
                  <a:solidFill>
                    <a:prstClr val="black">
                      <a:hueOff val="0"/>
                      <a:satOff val="0"/>
                      <a:lumOff val="0"/>
                      <a:alphaOff val="0"/>
                    </a:prstClr>
                  </a:solidFill>
                </a:rPr>
                <a:t>Fund</a:t>
              </a:r>
            </a:p>
            <a:p>
              <a:pPr algn="ctr" defTabSz="711200">
                <a:lnSpc>
                  <a:spcPct val="90000"/>
                </a:lnSpc>
                <a:spcBef>
                  <a:spcPct val="0"/>
                </a:spcBef>
                <a:spcAft>
                  <a:spcPct val="35000"/>
                </a:spcAft>
              </a:pPr>
              <a:r>
                <a:rPr lang="en-US" sz="1600" b="1" dirty="0" smtClean="0">
                  <a:solidFill>
                    <a:prstClr val="black">
                      <a:hueOff val="0"/>
                      <a:satOff val="0"/>
                      <a:lumOff val="0"/>
                      <a:alphaOff val="0"/>
                    </a:prstClr>
                  </a:solidFill>
                </a:rPr>
                <a:t>(decision-making body)  </a:t>
              </a:r>
              <a:endParaRPr lang="en-US" sz="1600" b="1" dirty="0">
                <a:solidFill>
                  <a:prstClr val="black">
                    <a:hueOff val="0"/>
                    <a:satOff val="0"/>
                    <a:lumOff val="0"/>
                    <a:alphaOff val="0"/>
                  </a:prstClr>
                </a:solidFill>
              </a:endParaRPr>
            </a:p>
          </p:txBody>
        </p:sp>
      </p:grpSp>
      <p:grpSp>
        <p:nvGrpSpPr>
          <p:cNvPr id="10" name="Group 9"/>
          <p:cNvGrpSpPr/>
          <p:nvPr/>
        </p:nvGrpSpPr>
        <p:grpSpPr>
          <a:xfrm>
            <a:off x="6843486" y="4016276"/>
            <a:ext cx="1905000" cy="2522636"/>
            <a:chOff x="2514605" y="3124200"/>
            <a:chExt cx="1819561" cy="1875305"/>
          </a:xfrm>
          <a:solidFill>
            <a:schemeClr val="bg2">
              <a:lumMod val="90000"/>
            </a:schemeClr>
          </a:solidFill>
        </p:grpSpPr>
        <p:sp>
          <p:nvSpPr>
            <p:cNvPr id="11" name="Rounded Rectangle 10"/>
            <p:cNvSpPr/>
            <p:nvPr/>
          </p:nvSpPr>
          <p:spPr>
            <a:xfrm>
              <a:off x="2514605" y="3124200"/>
              <a:ext cx="1819561" cy="1875305"/>
            </a:xfrm>
            <a:prstGeom prst="roundRect">
              <a:avLst>
                <a:gd name="adj" fmla="val 10500"/>
              </a:avLst>
            </a:prstGeom>
            <a:grpFill/>
            <a:ln>
              <a:solidFill>
                <a:schemeClr val="tx2">
                  <a:lumMod val="75000"/>
                </a:schemeClr>
              </a:solidFill>
            </a:ln>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sp>
          <p:nvSpPr>
            <p:cNvPr id="12" name="Rounded Rectangle 4"/>
            <p:cNvSpPr/>
            <p:nvPr/>
          </p:nvSpPr>
          <p:spPr>
            <a:xfrm>
              <a:off x="2570563" y="3180159"/>
              <a:ext cx="1707645" cy="1763389"/>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37160" tIns="137160" rIns="137160" bIns="137160" numCol="1" spcCol="1270" anchor="ctr" anchorCtr="0">
              <a:noAutofit/>
            </a:bodyPr>
            <a:lstStyle/>
            <a:p>
              <a:pPr algn="ctr" defTabSz="2889250">
                <a:lnSpc>
                  <a:spcPct val="90000"/>
                </a:lnSpc>
                <a:spcBef>
                  <a:spcPct val="0"/>
                </a:spcBef>
                <a:spcAft>
                  <a:spcPct val="35000"/>
                </a:spcAft>
              </a:pPr>
              <a:r>
                <a:rPr lang="en-US" b="1" dirty="0">
                  <a:solidFill>
                    <a:prstClr val="black">
                      <a:hueOff val="0"/>
                      <a:satOff val="0"/>
                      <a:lumOff val="0"/>
                      <a:alphaOff val="0"/>
                    </a:prstClr>
                  </a:solidFill>
                </a:rPr>
                <a:t> </a:t>
              </a:r>
            </a:p>
            <a:p>
              <a:pPr algn="ctr" defTabSz="2889250">
                <a:lnSpc>
                  <a:spcPct val="90000"/>
                </a:lnSpc>
                <a:spcBef>
                  <a:spcPct val="0"/>
                </a:spcBef>
                <a:spcAft>
                  <a:spcPct val="35000"/>
                </a:spcAft>
              </a:pPr>
              <a:r>
                <a:rPr lang="en-US" sz="1600" b="1" u="sng" dirty="0">
                  <a:solidFill>
                    <a:prstClr val="black"/>
                  </a:solidFill>
                </a:rPr>
                <a:t>REDD Design </a:t>
              </a:r>
              <a:r>
                <a:rPr lang="en-US" sz="1600" b="1" u="sng" dirty="0" smtClean="0">
                  <a:solidFill>
                    <a:prstClr val="black"/>
                  </a:solidFill>
                </a:rPr>
                <a:t>Forum (Experts + key stakeholders)</a:t>
              </a:r>
              <a:endParaRPr lang="en-US" sz="1600" b="1" u="sng" dirty="0">
                <a:solidFill>
                  <a:prstClr val="black"/>
                </a:solidFill>
              </a:endParaRPr>
            </a:p>
            <a:p>
              <a:pPr defTabSz="2889250">
                <a:lnSpc>
                  <a:spcPct val="90000"/>
                </a:lnSpc>
                <a:spcBef>
                  <a:spcPct val="0"/>
                </a:spcBef>
                <a:spcAft>
                  <a:spcPct val="35000"/>
                </a:spcAft>
              </a:pPr>
              <a:r>
                <a:rPr lang="en-US" sz="1600" b="1" dirty="0">
                  <a:solidFill>
                    <a:prstClr val="black"/>
                  </a:solidFill>
                </a:rPr>
                <a:t>• Discussion of approaches  &amp; other climate initiatives</a:t>
              </a:r>
            </a:p>
            <a:p>
              <a:pPr algn="ctr" defTabSz="2889250">
                <a:lnSpc>
                  <a:spcPct val="90000"/>
                </a:lnSpc>
                <a:spcBef>
                  <a:spcPct val="0"/>
                </a:spcBef>
                <a:spcAft>
                  <a:spcPct val="35000"/>
                </a:spcAft>
              </a:pPr>
              <a:endParaRPr lang="en-US" sz="1600" b="1" dirty="0">
                <a:solidFill>
                  <a:prstClr val="black">
                    <a:hueOff val="0"/>
                    <a:satOff val="0"/>
                    <a:lumOff val="0"/>
                    <a:alphaOff val="0"/>
                  </a:prstClr>
                </a:solidFill>
              </a:endParaRPr>
            </a:p>
          </p:txBody>
        </p:sp>
      </p:grpSp>
      <p:sp>
        <p:nvSpPr>
          <p:cNvPr id="13" name="AutoShape 3"/>
          <p:cNvSpPr>
            <a:spLocks noChangeArrowheads="1"/>
          </p:cNvSpPr>
          <p:nvPr/>
        </p:nvSpPr>
        <p:spPr bwMode="auto">
          <a:xfrm rot="5400000" flipV="1">
            <a:off x="5422574" y="3365174"/>
            <a:ext cx="804564" cy="237487"/>
          </a:xfrm>
          <a:prstGeom prst="leftArrow">
            <a:avLst>
              <a:gd name="adj1" fmla="val 50000"/>
              <a:gd name="adj2" fmla="val 213542"/>
            </a:avLst>
          </a:prstGeom>
          <a:solidFill>
            <a:schemeClr val="accent4">
              <a:lumMod val="75000"/>
            </a:schemeClr>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 name="AutoShape 4"/>
          <p:cNvSpPr>
            <a:spLocks noChangeArrowheads="1"/>
          </p:cNvSpPr>
          <p:nvPr/>
        </p:nvSpPr>
        <p:spPr bwMode="auto">
          <a:xfrm rot="16200000">
            <a:off x="3449978" y="1854542"/>
            <a:ext cx="309563" cy="1020081"/>
          </a:xfrm>
          <a:prstGeom prst="upArrow">
            <a:avLst>
              <a:gd name="adj1" fmla="val 50000"/>
              <a:gd name="adj2" fmla="val 51020"/>
            </a:avLst>
          </a:prstGeom>
          <a:solidFill>
            <a:srgbClr val="FFFFFF"/>
          </a:solidFill>
          <a:ln w="3175" cmpd="sng">
            <a:solidFill>
              <a:schemeClr val="tx1"/>
            </a:solidFill>
            <a:prstDash val="solid"/>
            <a:miter lim="800000"/>
            <a:headEnd/>
            <a:tailEnd/>
          </a:ln>
        </p:spPr>
        <p:txBody>
          <a:bodyPr vert="eaVert" wrap="square" lIns="91440" tIns="45720" rIns="91440" bIns="45720" numCol="1" anchor="t" anchorCtr="0" compatLnSpc="1">
            <a:prstTxWarp prst="textNoShape">
              <a:avLst/>
            </a:prstTxWarp>
          </a:bodyPr>
          <a:lstStyle/>
          <a:p>
            <a:endParaRPr lang="en-US">
              <a:solidFill>
                <a:prstClr val="black"/>
              </a:solidFill>
            </a:endParaRPr>
          </a:p>
        </p:txBody>
      </p:sp>
      <p:sp>
        <p:nvSpPr>
          <p:cNvPr id="15" name="AutoShape 4"/>
          <p:cNvSpPr>
            <a:spLocks noChangeArrowheads="1"/>
          </p:cNvSpPr>
          <p:nvPr/>
        </p:nvSpPr>
        <p:spPr bwMode="auto">
          <a:xfrm rot="12756680">
            <a:off x="1614134" y="3129532"/>
            <a:ext cx="309563" cy="990600"/>
          </a:xfrm>
          <a:prstGeom prst="upArrow">
            <a:avLst>
              <a:gd name="adj1" fmla="val 50000"/>
              <a:gd name="adj2" fmla="val 51020"/>
            </a:avLst>
          </a:prstGeom>
          <a:solidFill>
            <a:srgbClr val="FFFFFF"/>
          </a:solidFill>
          <a:ln w="9525">
            <a:solidFill>
              <a:srgbClr val="000000"/>
            </a:solidFill>
            <a:prstDash val="dash"/>
            <a:miter lim="800000"/>
            <a:headEnd/>
            <a:tailEnd/>
          </a:ln>
        </p:spPr>
        <p:txBody>
          <a:bodyPr vert="eaVert" wrap="square" lIns="91440" tIns="45720" rIns="91440" bIns="45720" numCol="1" anchor="t" anchorCtr="0" compatLnSpc="1">
            <a:prstTxWarp prst="textNoShape">
              <a:avLst/>
            </a:prstTxWarp>
          </a:bodyPr>
          <a:lstStyle/>
          <a:p>
            <a:endParaRPr lang="en-US">
              <a:solidFill>
                <a:prstClr val="black"/>
              </a:solidFill>
            </a:endParaRPr>
          </a:p>
        </p:txBody>
      </p:sp>
      <p:sp>
        <p:nvSpPr>
          <p:cNvPr id="16" name="Oval Callout 15"/>
          <p:cNvSpPr/>
          <p:nvPr/>
        </p:nvSpPr>
        <p:spPr>
          <a:xfrm>
            <a:off x="1600200" y="3429000"/>
            <a:ext cx="1143000" cy="457200"/>
          </a:xfrm>
          <a:prstGeom prst="wedgeEllipse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solidFill>
                  <a:prstClr val="black"/>
                </a:solidFill>
              </a:rPr>
              <a:t>Periodic Updates</a:t>
            </a:r>
          </a:p>
        </p:txBody>
      </p:sp>
      <p:sp>
        <p:nvSpPr>
          <p:cNvPr id="17" name="AutoShape 3"/>
          <p:cNvSpPr>
            <a:spLocks noChangeArrowheads="1"/>
          </p:cNvSpPr>
          <p:nvPr/>
        </p:nvSpPr>
        <p:spPr bwMode="auto">
          <a:xfrm rot="6668910" flipV="1">
            <a:off x="3587402" y="3349427"/>
            <a:ext cx="804564" cy="237487"/>
          </a:xfrm>
          <a:prstGeom prst="leftArrow">
            <a:avLst>
              <a:gd name="adj1" fmla="val 50000"/>
              <a:gd name="adj2" fmla="val 213542"/>
            </a:avLst>
          </a:prstGeom>
          <a:solidFill>
            <a:schemeClr val="accent4">
              <a:lumMod val="75000"/>
            </a:schemeClr>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 name="AutoShape 4"/>
          <p:cNvSpPr>
            <a:spLocks noChangeArrowheads="1"/>
          </p:cNvSpPr>
          <p:nvPr/>
        </p:nvSpPr>
        <p:spPr bwMode="auto">
          <a:xfrm>
            <a:off x="838200" y="3124200"/>
            <a:ext cx="309563" cy="990600"/>
          </a:xfrm>
          <a:prstGeom prst="upArrow">
            <a:avLst>
              <a:gd name="adj1" fmla="val 50000"/>
              <a:gd name="adj2" fmla="val 51020"/>
            </a:avLst>
          </a:prstGeom>
          <a:solidFill>
            <a:srgbClr val="FFFFFF"/>
          </a:solidFill>
          <a:ln w="9525">
            <a:solidFill>
              <a:srgbClr val="000000"/>
            </a:solidFill>
            <a:prstDash val="dash"/>
            <a:miter lim="800000"/>
            <a:headEnd/>
            <a:tailEnd/>
          </a:ln>
        </p:spPr>
        <p:txBody>
          <a:bodyPr vert="eaVert" wrap="square" lIns="91440" tIns="45720" rIns="91440" bIns="45720" numCol="1" anchor="t" anchorCtr="0" compatLnSpc="1">
            <a:prstTxWarp prst="textNoShape">
              <a:avLst/>
            </a:prstTxWarp>
          </a:bodyPr>
          <a:lstStyle/>
          <a:p>
            <a:endParaRPr lang="en-US">
              <a:solidFill>
                <a:prstClr val="black"/>
              </a:solidFill>
            </a:endParaRPr>
          </a:p>
        </p:txBody>
      </p:sp>
      <p:sp>
        <p:nvSpPr>
          <p:cNvPr id="19" name="Slide Number Placeholder 3"/>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F68CA66-9610-4E60-BD3B-496BBE4F048C}" type="slidenum">
              <a:rPr lang="en-US" smtClean="0"/>
              <a:pPr>
                <a:defRPr/>
              </a:pPr>
              <a:t>10</a:t>
            </a:fld>
            <a:endParaRPr lang="en-US" dirty="0"/>
          </a:p>
        </p:txBody>
      </p:sp>
      <p:sp>
        <p:nvSpPr>
          <p:cNvPr id="20" name="Rounded Rectangle 19"/>
          <p:cNvSpPr/>
          <p:nvPr/>
        </p:nvSpPr>
        <p:spPr>
          <a:xfrm>
            <a:off x="4876795" y="4032888"/>
            <a:ext cx="1905005" cy="2506024"/>
          </a:xfrm>
          <a:prstGeom prst="roundRect">
            <a:avLst>
              <a:gd name="adj" fmla="val 10500"/>
            </a:avLst>
          </a:prstGeom>
          <a:solidFill>
            <a:schemeClr val="tx2">
              <a:lumMod val="40000"/>
              <a:lumOff val="60000"/>
            </a:schemeClr>
          </a:solidFill>
          <a:ln>
            <a:solidFill>
              <a:schemeClr val="tx2">
                <a:lumMod val="75000"/>
              </a:schemeClr>
            </a:solidFill>
          </a:ln>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sp>
        <p:nvSpPr>
          <p:cNvPr id="21" name="Rectangle 20"/>
          <p:cNvSpPr/>
          <p:nvPr/>
        </p:nvSpPr>
        <p:spPr>
          <a:xfrm>
            <a:off x="4800600" y="4016276"/>
            <a:ext cx="1905004" cy="2308324"/>
          </a:xfrm>
          <a:prstGeom prst="rect">
            <a:avLst/>
          </a:prstGeom>
        </p:spPr>
        <p:txBody>
          <a:bodyPr wrap="square">
            <a:spAutoFit/>
          </a:bodyPr>
          <a:lstStyle/>
          <a:p>
            <a:pPr lvl="0" algn="ctr"/>
            <a:r>
              <a:rPr lang="en-US" sz="1600" b="1" u="sng" dirty="0"/>
              <a:t>Working Group (Carbon fund Participants, Observers + 5 REDD Countries</a:t>
            </a:r>
            <a:endParaRPr lang="en-US" sz="1600" b="1" dirty="0"/>
          </a:p>
          <a:p>
            <a:pPr lvl="0"/>
            <a:r>
              <a:rPr lang="en-US" sz="1600" b="1" dirty="0"/>
              <a:t>• </a:t>
            </a:r>
            <a:r>
              <a:rPr lang="en-US" sz="1600" b="1" dirty="0" smtClean="0"/>
              <a:t>Reviews </a:t>
            </a:r>
            <a:r>
              <a:rPr lang="en-US" sz="1600" b="1" dirty="0"/>
              <a:t>draft products of FMT &amp; TAP and </a:t>
            </a:r>
            <a:r>
              <a:rPr lang="en-US" sz="1600" b="1" dirty="0" smtClean="0"/>
              <a:t>provides  </a:t>
            </a:r>
            <a:r>
              <a:rPr lang="en-US" sz="1600" b="1" dirty="0"/>
              <a:t>advice</a:t>
            </a:r>
          </a:p>
        </p:txBody>
      </p:sp>
    </p:spTree>
    <p:extLst>
      <p:ext uri="{BB962C8B-B14F-4D97-AF65-F5344CB8AC3E}">
        <p14:creationId xmlns:p14="http://schemas.microsoft.com/office/powerpoint/2010/main" val="84906392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228600"/>
            <a:ext cx="8763000" cy="609600"/>
          </a:xfrm>
        </p:spPr>
        <p:txBody>
          <a:bodyPr>
            <a:noAutofit/>
          </a:bodyPr>
          <a:lstStyle/>
          <a:p>
            <a:pPr marL="0" indent="0" algn="ctr">
              <a:spcBef>
                <a:spcPts val="0"/>
              </a:spcBef>
              <a:buNone/>
            </a:pPr>
            <a:r>
              <a:rPr lang="en-US" sz="2800" b="1" dirty="0" smtClean="0">
                <a:solidFill>
                  <a:srgbClr val="008000"/>
                </a:solidFill>
                <a:cs typeface="Arial" charset="0"/>
              </a:rPr>
              <a:t>ER Program Design and Implementation</a:t>
            </a:r>
            <a:endParaRPr lang="en-US" sz="2800" b="1" dirty="0">
              <a:solidFill>
                <a:srgbClr val="008000"/>
              </a:solidFill>
            </a:endParaRPr>
          </a:p>
        </p:txBody>
      </p:sp>
      <p:sp>
        <p:nvSpPr>
          <p:cNvPr id="6" name="Rounded Rectangle 8"/>
          <p:cNvSpPr>
            <a:spLocks/>
          </p:cNvSpPr>
          <p:nvPr/>
        </p:nvSpPr>
        <p:spPr bwMode="auto">
          <a:xfrm>
            <a:off x="152400" y="4131014"/>
            <a:ext cx="2895600" cy="2498386"/>
          </a:xfrm>
          <a:prstGeom prst="roundRect">
            <a:avLst>
              <a:gd name="adj" fmla="val 16667"/>
            </a:avLst>
          </a:prstGeom>
          <a:solidFill>
            <a:srgbClr val="FFFF00"/>
          </a:solidFill>
          <a:ln>
            <a:headEnd/>
            <a:tailEnd/>
          </a:ln>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anchor="ctr" anchorCtr="0" compatLnSpc="1">
            <a:prstTxWarp prst="textNoShape">
              <a:avLst/>
            </a:prstTxWarp>
          </a:bodyPr>
          <a:lstStyle/>
          <a:p>
            <a:pPr algn="ctr" fontAlgn="base">
              <a:spcBef>
                <a:spcPct val="0"/>
              </a:spcBef>
              <a:spcAft>
                <a:spcPct val="0"/>
              </a:spcAft>
            </a:pPr>
            <a:r>
              <a:rPr lang="en-US" sz="2000" b="1" dirty="0" smtClean="0">
                <a:solidFill>
                  <a:schemeClr val="tx1"/>
                </a:solidFill>
                <a:latin typeface="+mj-lt"/>
                <a:cs typeface="Arial" pitchFamily="34" charset="0"/>
              </a:rPr>
              <a:t>Methodological Framework </a:t>
            </a:r>
          </a:p>
          <a:p>
            <a:pPr algn="ctr" fontAlgn="base">
              <a:spcBef>
                <a:spcPct val="0"/>
              </a:spcBef>
              <a:spcAft>
                <a:spcPct val="0"/>
              </a:spcAft>
            </a:pPr>
            <a:endParaRPr lang="en-US" b="1" dirty="0">
              <a:solidFill>
                <a:schemeClr val="tx1"/>
              </a:solidFill>
              <a:latin typeface="+mj-lt"/>
              <a:cs typeface="Arial" pitchFamily="34" charset="0"/>
            </a:endParaRPr>
          </a:p>
          <a:p>
            <a:pPr algn="ctr" fontAlgn="base">
              <a:spcBef>
                <a:spcPct val="0"/>
              </a:spcBef>
              <a:spcAft>
                <a:spcPct val="0"/>
              </a:spcAft>
            </a:pPr>
            <a:r>
              <a:rPr lang="en-US" b="1" i="1" dirty="0" smtClean="0">
                <a:solidFill>
                  <a:schemeClr val="tx1"/>
                </a:solidFill>
                <a:latin typeface="+mj-lt"/>
                <a:cs typeface="Arial" pitchFamily="34" charset="0"/>
              </a:rPr>
              <a:t>Set of standards (criteria &amp; indicators) for ER Program design  </a:t>
            </a:r>
            <a:endParaRPr lang="en-US" i="1" dirty="0">
              <a:solidFill>
                <a:schemeClr val="tx1"/>
              </a:solidFill>
              <a:latin typeface="+mj-lt"/>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mj-lt"/>
              <a:cs typeface="Arial" pitchFamily="34" charset="0"/>
            </a:endParaRPr>
          </a:p>
        </p:txBody>
      </p:sp>
      <p:sp>
        <p:nvSpPr>
          <p:cNvPr id="7" name="Rounded Rectangle 8"/>
          <p:cNvSpPr>
            <a:spLocks/>
          </p:cNvSpPr>
          <p:nvPr/>
        </p:nvSpPr>
        <p:spPr bwMode="auto">
          <a:xfrm>
            <a:off x="1295400" y="1295400"/>
            <a:ext cx="6172200" cy="2209800"/>
          </a:xfrm>
          <a:prstGeom prst="roundRect">
            <a:avLst>
              <a:gd name="adj" fmla="val 16667"/>
            </a:avLst>
          </a:prstGeom>
          <a:solidFill>
            <a:schemeClr val="accent2">
              <a:lumMod val="60000"/>
              <a:lumOff val="40000"/>
            </a:schemeClr>
          </a:solidFill>
          <a:ln>
            <a:headEnd/>
            <a:tailEnd/>
          </a:ln>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anchor="ctr" anchorCtr="0" compatLnSpc="1">
            <a:prstTxWarp prst="textNoShape">
              <a:avLst/>
            </a:prstTxWarp>
          </a:bodyPr>
          <a:lstStyle/>
          <a:p>
            <a:pPr algn="ctr" fontAlgn="base">
              <a:spcBef>
                <a:spcPct val="0"/>
              </a:spcBef>
              <a:spcAft>
                <a:spcPct val="0"/>
              </a:spcAft>
            </a:pPr>
            <a:r>
              <a:rPr lang="en-US" sz="2000" b="1" dirty="0" smtClean="0">
                <a:solidFill>
                  <a:schemeClr val="tx1"/>
                </a:solidFill>
                <a:latin typeface="+mj-lt"/>
                <a:cs typeface="Arial" pitchFamily="34" charset="0"/>
              </a:rPr>
              <a:t>ER Program    </a:t>
            </a:r>
          </a:p>
          <a:p>
            <a:pPr algn="ctr" fontAlgn="base">
              <a:spcBef>
                <a:spcPct val="0"/>
              </a:spcBef>
              <a:spcAft>
                <a:spcPct val="0"/>
              </a:spcAft>
            </a:pPr>
            <a:endParaRPr lang="en-US" sz="1050" b="1" dirty="0">
              <a:solidFill>
                <a:schemeClr val="tx1"/>
              </a:solidFill>
              <a:latin typeface="+mj-lt"/>
              <a:cs typeface="Arial" pitchFamily="34" charset="0"/>
            </a:endParaRPr>
          </a:p>
          <a:p>
            <a:pPr algn="ctr" fontAlgn="base">
              <a:spcBef>
                <a:spcPct val="0"/>
              </a:spcBef>
              <a:spcAft>
                <a:spcPct val="0"/>
              </a:spcAft>
            </a:pPr>
            <a:r>
              <a:rPr lang="en-US" b="1" i="1" dirty="0" smtClean="0">
                <a:solidFill>
                  <a:schemeClr val="tx1"/>
                </a:solidFill>
                <a:latin typeface="+mj-lt"/>
                <a:cs typeface="Arial" pitchFamily="34" charset="0"/>
              </a:rPr>
              <a:t>ER Program design informed by Methodological Framework requirements, World Bank due diligence results and other operational and implementation requirements</a:t>
            </a:r>
            <a:endParaRPr lang="en-US" i="1" dirty="0">
              <a:solidFill>
                <a:schemeClr val="tx1"/>
              </a:solidFill>
              <a:latin typeface="+mj-lt"/>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mj-lt"/>
              <a:cs typeface="Arial" pitchFamily="34" charset="0"/>
            </a:endParaRPr>
          </a:p>
        </p:txBody>
      </p:sp>
      <p:sp>
        <p:nvSpPr>
          <p:cNvPr id="8" name="Rounded Rectangle 8"/>
          <p:cNvSpPr>
            <a:spLocks/>
          </p:cNvSpPr>
          <p:nvPr/>
        </p:nvSpPr>
        <p:spPr bwMode="auto">
          <a:xfrm>
            <a:off x="3124200" y="4131014"/>
            <a:ext cx="2895601" cy="2498386"/>
          </a:xfrm>
          <a:prstGeom prst="roundRect">
            <a:avLst>
              <a:gd name="adj" fmla="val 16667"/>
            </a:avLst>
          </a:prstGeom>
          <a:solidFill>
            <a:srgbClr val="ACC777"/>
          </a:solidFill>
          <a:ln>
            <a:headEnd/>
            <a:tailEnd/>
          </a:ln>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anchor="ctr" anchorCtr="0" compatLnSpc="1">
            <a:prstTxWarp prst="textNoShape">
              <a:avLst/>
            </a:prstTxWarp>
          </a:bodyPr>
          <a:lstStyle/>
          <a:p>
            <a:pPr algn="ctr" fontAlgn="base">
              <a:spcBef>
                <a:spcPct val="0"/>
              </a:spcBef>
              <a:spcAft>
                <a:spcPct val="0"/>
              </a:spcAft>
            </a:pPr>
            <a:endParaRPr lang="en-US" b="1" dirty="0" smtClean="0">
              <a:solidFill>
                <a:schemeClr val="tx1"/>
              </a:solidFill>
              <a:latin typeface="+mj-lt"/>
              <a:cs typeface="Arial" pitchFamily="34" charset="0"/>
            </a:endParaRPr>
          </a:p>
          <a:p>
            <a:pPr algn="ctr" fontAlgn="base">
              <a:spcBef>
                <a:spcPct val="0"/>
              </a:spcBef>
              <a:spcAft>
                <a:spcPct val="0"/>
              </a:spcAft>
            </a:pPr>
            <a:r>
              <a:rPr lang="en-US" sz="2000" b="1" dirty="0" smtClean="0">
                <a:solidFill>
                  <a:schemeClr val="tx1"/>
                </a:solidFill>
                <a:latin typeface="+mj-lt"/>
                <a:cs typeface="Arial" pitchFamily="34" charset="0"/>
              </a:rPr>
              <a:t>WB Due Diligence on ER Program</a:t>
            </a:r>
          </a:p>
          <a:p>
            <a:pPr algn="ctr" fontAlgn="base">
              <a:spcBef>
                <a:spcPct val="0"/>
              </a:spcBef>
              <a:spcAft>
                <a:spcPct val="0"/>
              </a:spcAft>
            </a:pPr>
            <a:endParaRPr lang="en-US" b="1" dirty="0">
              <a:solidFill>
                <a:schemeClr val="tx1"/>
              </a:solidFill>
              <a:latin typeface="+mj-lt"/>
              <a:cs typeface="Arial" pitchFamily="34" charset="0"/>
            </a:endParaRPr>
          </a:p>
          <a:p>
            <a:pPr algn="ctr" fontAlgn="base">
              <a:spcBef>
                <a:spcPct val="0"/>
              </a:spcBef>
              <a:spcAft>
                <a:spcPct val="0"/>
              </a:spcAft>
            </a:pPr>
            <a:r>
              <a:rPr lang="en-US" b="1" i="1" dirty="0" smtClean="0">
                <a:solidFill>
                  <a:schemeClr val="tx1"/>
                </a:solidFill>
                <a:latin typeface="+mj-lt"/>
                <a:cs typeface="Arial" pitchFamily="34" charset="0"/>
              </a:rPr>
              <a:t>WB regional staff + Program entities perform social/environmental/ financial due diligence   </a:t>
            </a:r>
            <a:endParaRPr lang="en-US" i="1" dirty="0">
              <a:solidFill>
                <a:schemeClr val="tx1"/>
              </a:solidFill>
              <a:latin typeface="+mj-lt"/>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mj-lt"/>
              <a:cs typeface="Arial" pitchFamily="34" charset="0"/>
            </a:endParaRPr>
          </a:p>
        </p:txBody>
      </p:sp>
      <p:sp>
        <p:nvSpPr>
          <p:cNvPr id="9" name="Rounded Rectangle 8"/>
          <p:cNvSpPr>
            <a:spLocks/>
          </p:cNvSpPr>
          <p:nvPr/>
        </p:nvSpPr>
        <p:spPr bwMode="auto">
          <a:xfrm>
            <a:off x="6096000" y="4131014"/>
            <a:ext cx="2895601" cy="2498386"/>
          </a:xfrm>
          <a:prstGeom prst="roundRect">
            <a:avLst>
              <a:gd name="adj" fmla="val 16667"/>
            </a:avLst>
          </a:prstGeom>
          <a:solidFill>
            <a:srgbClr val="ACC777"/>
          </a:solidFill>
          <a:ln>
            <a:headEnd/>
            <a:tailEnd/>
          </a:ln>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anchor="ctr" anchorCtr="0" compatLnSpc="1">
            <a:prstTxWarp prst="textNoShape">
              <a:avLst/>
            </a:prstTxWarp>
          </a:bodyPr>
          <a:lstStyle/>
          <a:p>
            <a:pPr algn="ctr" fontAlgn="base">
              <a:spcBef>
                <a:spcPct val="0"/>
              </a:spcBef>
              <a:spcAft>
                <a:spcPct val="0"/>
              </a:spcAft>
            </a:pPr>
            <a:endParaRPr lang="en-US" sz="1200" b="1" dirty="0" smtClean="0">
              <a:solidFill>
                <a:schemeClr val="tx1"/>
              </a:solidFill>
              <a:latin typeface="+mj-lt"/>
              <a:cs typeface="Arial" pitchFamily="34" charset="0"/>
            </a:endParaRPr>
          </a:p>
          <a:p>
            <a:pPr algn="ctr" fontAlgn="base">
              <a:spcBef>
                <a:spcPct val="0"/>
              </a:spcBef>
              <a:spcAft>
                <a:spcPct val="0"/>
              </a:spcAft>
            </a:pPr>
            <a:r>
              <a:rPr lang="en-US" sz="2000" b="1" dirty="0" smtClean="0">
                <a:solidFill>
                  <a:schemeClr val="tx1"/>
                </a:solidFill>
                <a:latin typeface="+mj-lt"/>
                <a:cs typeface="Arial" pitchFamily="34" charset="0"/>
              </a:rPr>
              <a:t>Operational Processes &amp; Implementation of ER Program</a:t>
            </a:r>
          </a:p>
          <a:p>
            <a:pPr algn="ctr" fontAlgn="base">
              <a:spcBef>
                <a:spcPct val="0"/>
              </a:spcBef>
              <a:spcAft>
                <a:spcPct val="0"/>
              </a:spcAft>
            </a:pPr>
            <a:endParaRPr lang="en-US" b="1" dirty="0">
              <a:solidFill>
                <a:schemeClr val="tx1"/>
              </a:solidFill>
              <a:latin typeface="+mj-lt"/>
              <a:cs typeface="Arial" pitchFamily="34" charset="0"/>
            </a:endParaRPr>
          </a:p>
          <a:p>
            <a:pPr algn="ctr" fontAlgn="base">
              <a:spcBef>
                <a:spcPct val="0"/>
              </a:spcBef>
              <a:spcAft>
                <a:spcPct val="0"/>
              </a:spcAft>
            </a:pPr>
            <a:r>
              <a:rPr lang="en-US" b="1" i="1" dirty="0" smtClean="0">
                <a:solidFill>
                  <a:schemeClr val="tx1"/>
                </a:solidFill>
                <a:latin typeface="+mj-lt"/>
                <a:cs typeface="Arial" pitchFamily="34" charset="0"/>
              </a:rPr>
              <a:t> e.g., Emission Reduction Payment Agreement (ERPA) requirements, verification procedures</a:t>
            </a:r>
            <a:endParaRPr lang="en-US" i="1" dirty="0">
              <a:solidFill>
                <a:schemeClr val="tx1"/>
              </a:solidFill>
              <a:latin typeface="+mj-lt"/>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mj-lt"/>
              <a:cs typeface="Arial" pitchFamily="34" charset="0"/>
            </a:endParaRPr>
          </a:p>
        </p:txBody>
      </p:sp>
      <p:sp>
        <p:nvSpPr>
          <p:cNvPr id="12" name="Right Arrow 11"/>
          <p:cNvSpPr/>
          <p:nvPr/>
        </p:nvSpPr>
        <p:spPr>
          <a:xfrm rot="18579275">
            <a:off x="1383792" y="3505200"/>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2"/>
          </p:nvPr>
        </p:nvSpPr>
        <p:spPr/>
        <p:txBody>
          <a:bodyPr/>
          <a:lstStyle/>
          <a:p>
            <a:pPr>
              <a:defRPr/>
            </a:pPr>
            <a:fld id="{7F68CA66-9610-4E60-BD3B-496BBE4F048C}" type="slidenum">
              <a:rPr lang="en-US" smtClean="0"/>
              <a:pPr>
                <a:defRPr/>
              </a:pPr>
              <a:t>11</a:t>
            </a:fld>
            <a:endParaRPr lang="en-US" dirty="0"/>
          </a:p>
        </p:txBody>
      </p:sp>
      <p:sp>
        <p:nvSpPr>
          <p:cNvPr id="11" name="Right Arrow 10"/>
          <p:cNvSpPr/>
          <p:nvPr/>
        </p:nvSpPr>
        <p:spPr>
          <a:xfrm rot="13486962">
            <a:off x="6384274" y="3508287"/>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Arrow 12"/>
          <p:cNvSpPr/>
          <p:nvPr/>
        </p:nvSpPr>
        <p:spPr>
          <a:xfrm rot="16200000">
            <a:off x="3982383" y="3447288"/>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261210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1077218"/>
          </a:xfrm>
          <a:prstGeom prst="rect">
            <a:avLst/>
          </a:prstGeom>
          <a:noFill/>
        </p:spPr>
        <p:txBody>
          <a:bodyPr wrap="square" rtlCol="0">
            <a:spAutoFit/>
          </a:bodyPr>
          <a:lstStyle/>
          <a:p>
            <a:pPr algn="ctr"/>
            <a:r>
              <a:rPr lang="en-US" sz="3200" b="1" dirty="0" smtClean="0">
                <a:solidFill>
                  <a:srgbClr val="008000"/>
                </a:solidFill>
              </a:rPr>
              <a:t>Table of Content</a:t>
            </a:r>
          </a:p>
          <a:p>
            <a:pPr algn="ctr"/>
            <a:r>
              <a:rPr lang="en-US" sz="3200" b="1" dirty="0" smtClean="0">
                <a:solidFill>
                  <a:srgbClr val="008000"/>
                </a:solidFill>
              </a:rPr>
              <a:t>- Methodological Framework -</a:t>
            </a:r>
            <a:endParaRPr lang="en-US" sz="3200" b="1" dirty="0">
              <a:solidFill>
                <a:srgbClr val="008000"/>
              </a:solidFill>
            </a:endParaRPr>
          </a:p>
        </p:txBody>
      </p:sp>
      <p:sp>
        <p:nvSpPr>
          <p:cNvPr id="4" name="Slide Number Placeholder 3"/>
          <p:cNvSpPr>
            <a:spLocks noGrp="1"/>
          </p:cNvSpPr>
          <p:nvPr>
            <p:ph type="sldNum" sz="quarter" idx="12"/>
          </p:nvPr>
        </p:nvSpPr>
        <p:spPr/>
        <p:txBody>
          <a:bodyPr/>
          <a:lstStyle/>
          <a:p>
            <a:pPr>
              <a:defRPr/>
            </a:pPr>
            <a:fld id="{11AE587A-CACC-4F44-9A95-A328C995E06C}" type="slidenum">
              <a:rPr lang="en-US" smtClean="0">
                <a:solidFill>
                  <a:prstClr val="black">
                    <a:tint val="75000"/>
                  </a:prstClr>
                </a:solidFill>
              </a:rPr>
              <a:pPr>
                <a:defRPr/>
              </a:pPr>
              <a:t>12</a:t>
            </a:fld>
            <a:endParaRPr lang="en-US" dirty="0">
              <a:solidFill>
                <a:prstClr val="black">
                  <a:tint val="75000"/>
                </a:prstClr>
              </a:solidFill>
            </a:endParaRPr>
          </a:p>
        </p:txBody>
      </p:sp>
      <p:sp>
        <p:nvSpPr>
          <p:cNvPr id="5" name="Content Placeholder 1"/>
          <p:cNvSpPr txBox="1">
            <a:spLocks/>
          </p:cNvSpPr>
          <p:nvPr/>
        </p:nvSpPr>
        <p:spPr>
          <a:xfrm>
            <a:off x="76200" y="1219200"/>
            <a:ext cx="8991600" cy="5638800"/>
          </a:xfrm>
          <a:prstGeom prst="rect">
            <a:avLst/>
          </a:prstGeom>
        </p:spPr>
        <p:txBody>
          <a:bodyPr vert="horz" lIns="91440" tIns="45720" rIns="91440" bIns="45720" rtlCol="0">
            <a:noAutofit/>
          </a:bodyPr>
          <a:lstStyle>
            <a:lvl1pPr marL="342900" indent="-342900" algn="l" defTabSz="914400" rtl="0" eaLnBrk="1" latinLnBrk="0" hangingPunct="1">
              <a:spcBef>
                <a:spcPts val="1800"/>
              </a:spcBef>
              <a:buFont typeface="Arial" pitchFamily="34" charset="0"/>
              <a:buChar char="•"/>
              <a:defRPr sz="3200" kern="1200">
                <a:solidFill>
                  <a:schemeClr val="tx1"/>
                </a:solidFill>
                <a:latin typeface="Calibri"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Calibri"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Calibri"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Calibri"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Calibri"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65138" indent="-465138">
              <a:lnSpc>
                <a:spcPts val="1300"/>
              </a:lnSpc>
              <a:buFont typeface="+mj-lt"/>
              <a:buAutoNum type="arabicPeriod"/>
            </a:pPr>
            <a:r>
              <a:rPr lang="en-US" sz="2000" b="1" dirty="0" smtClean="0">
                <a:solidFill>
                  <a:srgbClr val="C00000"/>
                </a:solidFill>
              </a:rPr>
              <a:t>General Approach</a:t>
            </a:r>
          </a:p>
          <a:p>
            <a:pPr marL="465138" indent="-465138">
              <a:lnSpc>
                <a:spcPts val="1300"/>
              </a:lnSpc>
              <a:buFont typeface="+mj-lt"/>
              <a:buAutoNum type="arabicPeriod"/>
            </a:pPr>
            <a:r>
              <a:rPr lang="en-US" sz="2000" b="1" dirty="0" smtClean="0">
                <a:solidFill>
                  <a:srgbClr val="C00000"/>
                </a:solidFill>
              </a:rPr>
              <a:t>Level of Ambition</a:t>
            </a:r>
          </a:p>
          <a:p>
            <a:pPr lvl="1">
              <a:lnSpc>
                <a:spcPts val="1300"/>
              </a:lnSpc>
            </a:pPr>
            <a:r>
              <a:rPr lang="en-US" sz="2000" dirty="0" smtClean="0">
                <a:solidFill>
                  <a:srgbClr val="C00000"/>
                </a:solidFill>
              </a:rPr>
              <a:t>Scale and Ambition</a:t>
            </a:r>
          </a:p>
          <a:p>
            <a:pPr marL="465138" indent="-465138">
              <a:lnSpc>
                <a:spcPts val="1300"/>
              </a:lnSpc>
              <a:buFont typeface="+mj-lt"/>
              <a:buAutoNum type="arabicPeriod"/>
            </a:pPr>
            <a:r>
              <a:rPr lang="en-US" sz="2000" b="1" dirty="0" smtClean="0">
                <a:solidFill>
                  <a:srgbClr val="C00000"/>
                </a:solidFill>
              </a:rPr>
              <a:t>Carbon Accounting</a:t>
            </a:r>
          </a:p>
          <a:p>
            <a:pPr lvl="1">
              <a:lnSpc>
                <a:spcPts val="1300"/>
              </a:lnSpc>
            </a:pPr>
            <a:r>
              <a:rPr lang="en-US" sz="2000" dirty="0" smtClean="0">
                <a:solidFill>
                  <a:srgbClr val="C00000"/>
                </a:solidFill>
              </a:rPr>
              <a:t>Scope and Methods</a:t>
            </a:r>
          </a:p>
          <a:p>
            <a:pPr lvl="1">
              <a:lnSpc>
                <a:spcPts val="1300"/>
              </a:lnSpc>
            </a:pPr>
            <a:r>
              <a:rPr lang="en-US" sz="2000" dirty="0" smtClean="0">
                <a:solidFill>
                  <a:srgbClr val="C00000"/>
                </a:solidFill>
              </a:rPr>
              <a:t>Uncertainties</a:t>
            </a:r>
          </a:p>
          <a:p>
            <a:pPr lvl="1">
              <a:lnSpc>
                <a:spcPts val="1300"/>
              </a:lnSpc>
            </a:pPr>
            <a:r>
              <a:rPr lang="en-US" sz="2000" dirty="0" smtClean="0">
                <a:solidFill>
                  <a:srgbClr val="C00000"/>
                </a:solidFill>
              </a:rPr>
              <a:t>Reference Levels</a:t>
            </a:r>
          </a:p>
          <a:p>
            <a:pPr lvl="1">
              <a:lnSpc>
                <a:spcPts val="1300"/>
              </a:lnSpc>
            </a:pPr>
            <a:r>
              <a:rPr lang="en-US" sz="2000" dirty="0" smtClean="0">
                <a:solidFill>
                  <a:srgbClr val="C00000"/>
                </a:solidFill>
              </a:rPr>
              <a:t>Measurement, Monitoring and Reporting of Emissions</a:t>
            </a:r>
          </a:p>
          <a:p>
            <a:pPr lvl="1">
              <a:lnSpc>
                <a:spcPts val="1300"/>
              </a:lnSpc>
            </a:pPr>
            <a:r>
              <a:rPr lang="en-US" sz="2000" dirty="0" smtClean="0">
                <a:solidFill>
                  <a:srgbClr val="C00000"/>
                </a:solidFill>
              </a:rPr>
              <a:t>Accounting for Displacement (Leakage)</a:t>
            </a:r>
          </a:p>
          <a:p>
            <a:pPr lvl="1">
              <a:lnSpc>
                <a:spcPts val="1300"/>
              </a:lnSpc>
            </a:pPr>
            <a:r>
              <a:rPr lang="en-US" sz="2000" dirty="0" smtClean="0">
                <a:solidFill>
                  <a:srgbClr val="039FED"/>
                </a:solidFill>
              </a:rPr>
              <a:t>Accounting for Reversals (Non-Permanence)</a:t>
            </a:r>
          </a:p>
          <a:p>
            <a:pPr lvl="1">
              <a:lnSpc>
                <a:spcPts val="1300"/>
              </a:lnSpc>
            </a:pPr>
            <a:r>
              <a:rPr lang="en-US" sz="2000" dirty="0" smtClean="0">
                <a:solidFill>
                  <a:srgbClr val="C00000"/>
                </a:solidFill>
              </a:rPr>
              <a:t>Calculation of Emissions Reductions</a:t>
            </a:r>
          </a:p>
          <a:p>
            <a:pPr marL="465138" indent="-465138">
              <a:lnSpc>
                <a:spcPts val="1300"/>
              </a:lnSpc>
              <a:buFont typeface="+mj-lt"/>
              <a:buAutoNum type="arabicPeriod"/>
            </a:pPr>
            <a:r>
              <a:rPr lang="en-US" sz="2000" b="1" dirty="0" smtClean="0">
                <a:solidFill>
                  <a:srgbClr val="C00000"/>
                </a:solidFill>
              </a:rPr>
              <a:t>Safeguards</a:t>
            </a:r>
          </a:p>
          <a:p>
            <a:pPr lvl="1">
              <a:lnSpc>
                <a:spcPts val="1300"/>
              </a:lnSpc>
            </a:pPr>
            <a:r>
              <a:rPr lang="en-US" sz="2000" dirty="0" smtClean="0">
                <a:solidFill>
                  <a:srgbClr val="C00000"/>
                </a:solidFill>
              </a:rPr>
              <a:t>Actions to meet World Bank Safeguards &amp; Support Cancun Safeguards</a:t>
            </a:r>
          </a:p>
          <a:p>
            <a:pPr marL="465138" indent="-465138">
              <a:lnSpc>
                <a:spcPts val="1300"/>
              </a:lnSpc>
              <a:buFont typeface="+mj-lt"/>
              <a:buAutoNum type="arabicPeriod"/>
            </a:pPr>
            <a:r>
              <a:rPr lang="en-US" sz="2000" b="1" dirty="0" smtClean="0">
                <a:solidFill>
                  <a:srgbClr val="C00000"/>
                </a:solidFill>
              </a:rPr>
              <a:t>Sustainable Program Design and Implementation</a:t>
            </a:r>
          </a:p>
          <a:p>
            <a:pPr lvl="1">
              <a:lnSpc>
                <a:spcPts val="1300"/>
              </a:lnSpc>
            </a:pPr>
            <a:r>
              <a:rPr lang="en-US" sz="2000" dirty="0" smtClean="0">
                <a:solidFill>
                  <a:srgbClr val="C00000"/>
                </a:solidFill>
              </a:rPr>
              <a:t>Drivers and Land and Resource Tenure Assessments</a:t>
            </a:r>
          </a:p>
          <a:p>
            <a:pPr lvl="1">
              <a:lnSpc>
                <a:spcPts val="1300"/>
              </a:lnSpc>
            </a:pPr>
            <a:r>
              <a:rPr lang="en-US" sz="2000" dirty="0" smtClean="0">
                <a:solidFill>
                  <a:srgbClr val="C00000"/>
                </a:solidFill>
              </a:rPr>
              <a:t>Benefit Sharing</a:t>
            </a:r>
          </a:p>
          <a:p>
            <a:pPr lvl="1">
              <a:lnSpc>
                <a:spcPts val="1300"/>
              </a:lnSpc>
            </a:pPr>
            <a:r>
              <a:rPr lang="en-US" sz="2000" dirty="0" smtClean="0">
                <a:solidFill>
                  <a:srgbClr val="C00000"/>
                </a:solidFill>
              </a:rPr>
              <a:t>Non-Carbon Benefits</a:t>
            </a:r>
          </a:p>
          <a:p>
            <a:pPr marL="465138" indent="-465138">
              <a:lnSpc>
                <a:spcPts val="1300"/>
              </a:lnSpc>
              <a:buFont typeface="+mj-lt"/>
              <a:buAutoNum type="arabicPeriod"/>
            </a:pPr>
            <a:r>
              <a:rPr lang="en-US" sz="2000" b="1" dirty="0" smtClean="0">
                <a:solidFill>
                  <a:srgbClr val="C00000"/>
                </a:solidFill>
              </a:rPr>
              <a:t>ER Program Transactions</a:t>
            </a:r>
          </a:p>
          <a:p>
            <a:pPr lvl="1">
              <a:lnSpc>
                <a:spcPts val="1300"/>
              </a:lnSpc>
            </a:pPr>
            <a:r>
              <a:rPr lang="en-US" sz="2000" dirty="0">
                <a:solidFill>
                  <a:srgbClr val="C00000"/>
                </a:solidFill>
              </a:rPr>
              <a:t>ERPA Signing Authority and </a:t>
            </a:r>
            <a:r>
              <a:rPr lang="en-US" sz="2000" dirty="0">
                <a:solidFill>
                  <a:srgbClr val="039FED"/>
                </a:solidFill>
              </a:rPr>
              <a:t>Transfer of Title to </a:t>
            </a:r>
            <a:r>
              <a:rPr lang="en-US" sz="2000" dirty="0" smtClean="0">
                <a:solidFill>
                  <a:srgbClr val="039FED"/>
                </a:solidFill>
              </a:rPr>
              <a:t>ERs</a:t>
            </a:r>
          </a:p>
          <a:p>
            <a:pPr lvl="1">
              <a:lnSpc>
                <a:spcPts val="1300"/>
              </a:lnSpc>
            </a:pPr>
            <a:r>
              <a:rPr lang="en-US" sz="2000" dirty="0">
                <a:solidFill>
                  <a:srgbClr val="C00000"/>
                </a:solidFill>
              </a:rPr>
              <a:t>Data Management and ER Transaction Registries</a:t>
            </a:r>
            <a:endParaRPr lang="en-US" sz="2000" dirty="0" smtClean="0">
              <a:solidFill>
                <a:srgbClr val="C00000"/>
              </a:solidFill>
            </a:endParaRPr>
          </a:p>
        </p:txBody>
      </p:sp>
      <p:pic>
        <p:nvPicPr>
          <p:cNvPr id="9" name="Picture 16" descr="http://www.sarawakreport.org/site/wp-content/uploads/2011/03/deforestation.bmp">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t="7579" r="19640" b="9662"/>
          <a:stretch>
            <a:fillRect/>
          </a:stretch>
        </p:blipFill>
        <p:spPr bwMode="auto">
          <a:xfrm>
            <a:off x="6858001" y="1219200"/>
            <a:ext cx="22098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8" descr="http://a.static.trunity.net/images/126041/350x0/scale/life-1.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b="7343"/>
          <a:stretch>
            <a:fillRect/>
          </a:stretch>
        </p:blipFill>
        <p:spPr bwMode="auto">
          <a:xfrm>
            <a:off x="6879338" y="2639995"/>
            <a:ext cx="2188461" cy="1398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9"/>
          <p:cNvPicPr>
            <a:picLocks noChangeAspect="1" noChangeArrowheads="1"/>
          </p:cNvPicPr>
          <p:nvPr/>
        </p:nvPicPr>
        <p:blipFill>
          <a:blip r:embed="rId6">
            <a:extLst>
              <a:ext uri="{28A0092B-C50C-407E-A947-70E740481C1C}">
                <a14:useLocalDpi xmlns:a14="http://schemas.microsoft.com/office/drawing/2010/main" val="0"/>
              </a:ext>
            </a:extLst>
          </a:blip>
          <a:srcRect t="24286"/>
          <a:stretch>
            <a:fillRect/>
          </a:stretch>
        </p:blipFill>
        <p:spPr bwMode="auto">
          <a:xfrm>
            <a:off x="4572000" y="1219201"/>
            <a:ext cx="22098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4111587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11AE587A-CACC-4F44-9A95-A328C995E06C}" type="slidenum">
              <a:rPr lang="en-US" smtClean="0"/>
              <a:pPr>
                <a:defRPr/>
              </a:pPr>
              <a:t>13</a:t>
            </a:fld>
            <a:endParaRPr lang="en-US"/>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8792"/>
            <a:ext cx="4343400" cy="67905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p:nvPr/>
        </p:nvPicPr>
        <p:blipFill rotWithShape="1">
          <a:blip r:embed="rId3">
            <a:extLst>
              <a:ext uri="{28A0092B-C50C-407E-A947-70E740481C1C}">
                <a14:useLocalDpi xmlns:a14="http://schemas.microsoft.com/office/drawing/2010/main" val="0"/>
              </a:ext>
            </a:extLst>
          </a:blip>
          <a:srcRect l="5240" t="10434"/>
          <a:stretch/>
        </p:blipFill>
        <p:spPr bwMode="auto">
          <a:xfrm>
            <a:off x="0" y="14655"/>
            <a:ext cx="4658417" cy="6843345"/>
          </a:xfrm>
          <a:prstGeom prst="rect">
            <a:avLst/>
          </a:prstGeom>
          <a:noFill/>
          <a:ln>
            <a:noFill/>
          </a:ln>
        </p:spPr>
      </p:pic>
    </p:spTree>
    <p:extLst>
      <p:ext uri="{BB962C8B-B14F-4D97-AF65-F5344CB8AC3E}">
        <p14:creationId xmlns:p14="http://schemas.microsoft.com/office/powerpoint/2010/main" val="161755906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6"/>
          <p:cNvSpPr>
            <a:spLocks noChangeArrowheads="1"/>
          </p:cNvSpPr>
          <p:nvPr/>
        </p:nvSpPr>
        <p:spPr bwMode="auto">
          <a:xfrm>
            <a:off x="1066800" y="1066800"/>
            <a:ext cx="7162800" cy="3886200"/>
          </a:xfrm>
          <a:prstGeom prst="rect">
            <a:avLst/>
          </a:prstGeom>
          <a:noFill/>
          <a:ln w="28575">
            <a:noFill/>
            <a:miter lim="800000"/>
            <a:headEnd/>
            <a:tailEnd/>
          </a:ln>
        </p:spPr>
        <p:txBody>
          <a:bodyPr wrap="none" anchor="ctr"/>
          <a:lstStyle/>
          <a:p>
            <a:endParaRPr lang="en-US"/>
          </a:p>
        </p:txBody>
      </p:sp>
      <p:sp>
        <p:nvSpPr>
          <p:cNvPr id="5" name="Slide Number Placeholder 7"/>
          <p:cNvSpPr txBox="1">
            <a:spLocks/>
          </p:cNvSpPr>
          <p:nvPr/>
        </p:nvSpPr>
        <p:spPr>
          <a:xfrm>
            <a:off x="8153400" y="6356350"/>
            <a:ext cx="685800" cy="501650"/>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AE587A-CACC-4F44-9A95-A328C995E06C}" type="slidenum">
              <a:rPr kumimoji="0" lang="en-US" sz="1800" b="0" i="0" u="none" strike="noStrike" kern="1200" cap="none" spc="0" normalizeH="0" baseline="0" noProof="0" smtClean="0">
                <a:ln>
                  <a:noFill/>
                </a:ln>
                <a:solidFill>
                  <a:schemeClr val="tx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800" b="0" i="0" u="none" strike="noStrike" kern="1200" cap="none" spc="0" normalizeH="0" baseline="0" noProof="0" dirty="0">
              <a:ln>
                <a:noFill/>
              </a:ln>
              <a:solidFill>
                <a:schemeClr val="tx1"/>
              </a:solidFill>
              <a:effectLst/>
              <a:uLnTx/>
              <a:uFillTx/>
              <a:latin typeface="+mn-lt"/>
              <a:ea typeface="+mn-ea"/>
              <a:cs typeface="+mn-cs"/>
            </a:endParaRPr>
          </a:p>
        </p:txBody>
      </p:sp>
      <p:sp>
        <p:nvSpPr>
          <p:cNvPr id="6" name="Rectangle 5"/>
          <p:cNvSpPr/>
          <p:nvPr/>
        </p:nvSpPr>
        <p:spPr>
          <a:xfrm>
            <a:off x="762000" y="152400"/>
            <a:ext cx="7620000" cy="523220"/>
          </a:xfrm>
          <a:prstGeom prst="rect">
            <a:avLst/>
          </a:prstGeom>
        </p:spPr>
        <p:txBody>
          <a:bodyPr wrap="square">
            <a:spAutoFit/>
          </a:bodyPr>
          <a:lstStyle/>
          <a:p>
            <a:pPr marL="1028700" lvl="1" indent="-571500">
              <a:spcBef>
                <a:spcPts val="1200"/>
              </a:spcBef>
            </a:pPr>
            <a:r>
              <a:rPr lang="en-US" sz="2800" b="1" dirty="0" smtClean="0">
                <a:solidFill>
                  <a:srgbClr val="008000"/>
                </a:solidFill>
                <a:latin typeface="Calibri" pitchFamily="34" charset="0"/>
              </a:rPr>
              <a:t>Process of Endorsing ERPA General Conditions</a:t>
            </a:r>
            <a:endParaRPr lang="en-US" sz="2800" dirty="0" smtClean="0">
              <a:solidFill>
                <a:srgbClr val="008000"/>
              </a:solidFill>
              <a:latin typeface="Calibri" pitchFamily="34" charset="0"/>
            </a:endParaRPr>
          </a:p>
        </p:txBody>
      </p:sp>
      <p:graphicFrame>
        <p:nvGraphicFramePr>
          <p:cNvPr id="7" name="Table 6"/>
          <p:cNvGraphicFramePr>
            <a:graphicFrameLocks noGrp="1"/>
          </p:cNvGraphicFramePr>
          <p:nvPr>
            <p:extLst>
              <p:ext uri="{D42A27DB-BD31-4B8C-83A1-F6EECF244321}">
                <p14:modId xmlns:p14="http://schemas.microsoft.com/office/powerpoint/2010/main" val="171079845"/>
              </p:ext>
            </p:extLst>
          </p:nvPr>
        </p:nvGraphicFramePr>
        <p:xfrm>
          <a:off x="-17021" y="-152408"/>
          <a:ext cx="9144005" cy="7010407"/>
        </p:xfrm>
        <a:graphic>
          <a:graphicData uri="http://schemas.openxmlformats.org/drawingml/2006/table">
            <a:tbl>
              <a:tblPr firstRow="1" bandRow="1">
                <a:tableStyleId>{5C22544A-7EE6-4342-B048-85BDC9FD1C3A}</a:tableStyleId>
              </a:tblPr>
              <a:tblGrid>
                <a:gridCol w="2226821"/>
                <a:gridCol w="6917184"/>
              </a:tblGrid>
              <a:tr h="579471">
                <a:tc>
                  <a:txBody>
                    <a:bodyPr/>
                    <a:lstStyle/>
                    <a:p>
                      <a:r>
                        <a:rPr lang="en-US" sz="2400" dirty="0" smtClean="0"/>
                        <a:t>Time</a:t>
                      </a:r>
                      <a:endParaRPr lang="en-US" sz="2400" dirty="0"/>
                    </a:p>
                  </a:txBody>
                  <a:tcPr>
                    <a:solidFill>
                      <a:srgbClr val="008000"/>
                    </a:solidFill>
                  </a:tcPr>
                </a:tc>
                <a:tc>
                  <a:txBody>
                    <a:bodyPr/>
                    <a:lstStyle/>
                    <a:p>
                      <a:r>
                        <a:rPr lang="en-US" sz="2400" dirty="0" smtClean="0"/>
                        <a:t>Action</a:t>
                      </a:r>
                      <a:endParaRPr lang="en-US" sz="2400" dirty="0"/>
                    </a:p>
                  </a:txBody>
                  <a:tcPr>
                    <a:solidFill>
                      <a:srgbClr val="008000"/>
                    </a:solidFill>
                  </a:tcPr>
                </a:tc>
              </a:tr>
              <a:tr h="1152394">
                <a:tc>
                  <a:txBody>
                    <a:bodyPr/>
                    <a:lstStyle/>
                    <a:p>
                      <a:r>
                        <a:rPr lang="en-US" sz="2200" b="1" dirty="0" smtClean="0">
                          <a:solidFill>
                            <a:srgbClr val="008000"/>
                          </a:solidFill>
                        </a:rPr>
                        <a:t>March 26, 2012</a:t>
                      </a:r>
                      <a:endParaRPr lang="en-US" sz="2200" b="1" dirty="0">
                        <a:solidFill>
                          <a:srgbClr val="008000"/>
                        </a:solidFill>
                      </a:endParaRPr>
                    </a:p>
                  </a:txBody>
                  <a:tcPr/>
                </a:tc>
                <a:tc>
                  <a:txBody>
                    <a:bodyPr/>
                    <a:lstStyle/>
                    <a:p>
                      <a:r>
                        <a:rPr lang="en-US" sz="2200" dirty="0" smtClean="0">
                          <a:solidFill>
                            <a:srgbClr val="008000"/>
                          </a:solidFill>
                        </a:rPr>
                        <a:t>FCPF Carbon Fund (CF) </a:t>
                      </a:r>
                      <a:r>
                        <a:rPr lang="en-US" sz="2200" b="1" dirty="0" smtClean="0">
                          <a:solidFill>
                            <a:srgbClr val="FF0000"/>
                          </a:solidFill>
                        </a:rPr>
                        <a:t>established Carbon Fund Working Group (CFWG) to develop a Methodological Framework (MF)</a:t>
                      </a:r>
                      <a:r>
                        <a:rPr lang="en-US" sz="2200" dirty="0" smtClean="0">
                          <a:solidFill>
                            <a:srgbClr val="008000"/>
                          </a:solidFill>
                        </a:rPr>
                        <a:t> at CF3 (March 24-26, 2012 in Asuncion, Paraguay)</a:t>
                      </a:r>
                      <a:endParaRPr lang="en-US" sz="2200" dirty="0">
                        <a:solidFill>
                          <a:srgbClr val="008000"/>
                        </a:solidFill>
                      </a:endParaRPr>
                    </a:p>
                  </a:txBody>
                  <a:tcPr/>
                </a:tc>
              </a:tr>
              <a:tr h="800274">
                <a:tc>
                  <a:txBody>
                    <a:bodyPr/>
                    <a:lstStyle/>
                    <a:p>
                      <a:r>
                        <a:rPr lang="en-US" sz="2200" b="1" dirty="0" smtClean="0">
                          <a:solidFill>
                            <a:srgbClr val="008000"/>
                          </a:solidFill>
                        </a:rPr>
                        <a:t>June 29, 2012</a:t>
                      </a:r>
                      <a:endParaRPr lang="en-US" sz="2200" b="1" dirty="0">
                        <a:solidFill>
                          <a:srgbClr val="008000"/>
                        </a:solidFill>
                      </a:endParaRPr>
                    </a:p>
                  </a:txBody>
                  <a:tcPr/>
                </a:tc>
                <a:tc>
                  <a:txBody>
                    <a:bodyPr/>
                    <a:lstStyle/>
                    <a:p>
                      <a:r>
                        <a:rPr lang="en-US" sz="2200" dirty="0" smtClean="0">
                          <a:solidFill>
                            <a:srgbClr val="008000"/>
                          </a:solidFill>
                        </a:rPr>
                        <a:t>PC12 </a:t>
                      </a:r>
                      <a:r>
                        <a:rPr lang="en-US" sz="2200" b="1" dirty="0" smtClean="0">
                          <a:solidFill>
                            <a:srgbClr val="FF0000"/>
                          </a:solidFill>
                        </a:rPr>
                        <a:t>endorsed guiding principles on the MF for REDD </a:t>
                      </a:r>
                      <a:r>
                        <a:rPr lang="en-US" sz="2200" dirty="0" smtClean="0">
                          <a:solidFill>
                            <a:srgbClr val="008000"/>
                          </a:solidFill>
                        </a:rPr>
                        <a:t>per PC Resolution (Santa Marta, Colombia)</a:t>
                      </a:r>
                      <a:endParaRPr lang="en-US" sz="2200" dirty="0">
                        <a:solidFill>
                          <a:srgbClr val="008000"/>
                        </a:solidFill>
                      </a:endParaRPr>
                    </a:p>
                  </a:txBody>
                  <a:tcPr/>
                </a:tc>
              </a:tr>
              <a:tr h="800274">
                <a:tc>
                  <a:txBody>
                    <a:bodyPr/>
                    <a:lstStyle/>
                    <a:p>
                      <a:r>
                        <a:rPr lang="en-US" sz="2200" b="1" dirty="0" smtClean="0">
                          <a:solidFill>
                            <a:srgbClr val="008000"/>
                          </a:solidFill>
                        </a:rPr>
                        <a:t>October 2012 &amp; March, 2013</a:t>
                      </a:r>
                      <a:endParaRPr lang="en-US" sz="2200" b="1" dirty="0">
                        <a:solidFill>
                          <a:srgbClr val="008000"/>
                        </a:solidFill>
                      </a:endParaRPr>
                    </a:p>
                  </a:txBody>
                  <a:tcPr/>
                </a:tc>
                <a:tc>
                  <a:txBody>
                    <a:bodyPr/>
                    <a:lstStyle/>
                    <a:p>
                      <a:r>
                        <a:rPr lang="en-US" sz="2200" dirty="0" smtClean="0">
                          <a:solidFill>
                            <a:srgbClr val="008000"/>
                          </a:solidFill>
                        </a:rPr>
                        <a:t>Meetings of the </a:t>
                      </a:r>
                      <a:r>
                        <a:rPr lang="en-US" sz="2200" b="1" dirty="0" smtClean="0">
                          <a:solidFill>
                            <a:srgbClr val="FF0000"/>
                          </a:solidFill>
                        </a:rPr>
                        <a:t>CFWG on the MF</a:t>
                      </a:r>
                      <a:r>
                        <a:rPr lang="en-US" sz="2200" dirty="0" smtClean="0">
                          <a:solidFill>
                            <a:srgbClr val="FF0000"/>
                          </a:solidFill>
                        </a:rPr>
                        <a:t> </a:t>
                      </a:r>
                      <a:r>
                        <a:rPr lang="en-US" sz="2200" dirty="0" smtClean="0">
                          <a:solidFill>
                            <a:srgbClr val="008000"/>
                          </a:solidFill>
                        </a:rPr>
                        <a:t>in Brazzaville and Washington DC</a:t>
                      </a:r>
                    </a:p>
                  </a:txBody>
                  <a:tcPr/>
                </a:tc>
              </a:tr>
              <a:tr h="1504515">
                <a:tc>
                  <a:txBody>
                    <a:bodyPr/>
                    <a:lstStyle/>
                    <a:p>
                      <a:r>
                        <a:rPr lang="en-US" sz="2200" b="1" dirty="0" smtClean="0">
                          <a:solidFill>
                            <a:srgbClr val="008000"/>
                          </a:solidFill>
                        </a:rPr>
                        <a:t>March 21, 2013</a:t>
                      </a:r>
                      <a:endParaRPr lang="en-US" sz="2200" dirty="0">
                        <a:solidFill>
                          <a:srgbClr val="008000"/>
                        </a:solidFill>
                      </a:endParaRPr>
                    </a:p>
                  </a:txBody>
                  <a:tcPr/>
                </a:tc>
                <a:tc>
                  <a:txBody>
                    <a:bodyPr/>
                    <a:lstStyle/>
                    <a:p>
                      <a:r>
                        <a:rPr lang="en-US" sz="2200" dirty="0" smtClean="0">
                          <a:solidFill>
                            <a:srgbClr val="008000"/>
                          </a:solidFill>
                        </a:rPr>
                        <a:t>PC14 </a:t>
                      </a:r>
                      <a:r>
                        <a:rPr lang="en-US" sz="2200" b="1" dirty="0" smtClean="0">
                          <a:solidFill>
                            <a:schemeClr val="accent1"/>
                          </a:solidFill>
                        </a:rPr>
                        <a:t>endorsed</a:t>
                      </a:r>
                      <a:r>
                        <a:rPr lang="en-US" sz="2200" b="1" baseline="0" dirty="0" smtClean="0">
                          <a:solidFill>
                            <a:schemeClr val="accent1"/>
                          </a:solidFill>
                        </a:rPr>
                        <a:t> ERPA Term Sheet </a:t>
                      </a:r>
                      <a:r>
                        <a:rPr lang="en-US" sz="2200" baseline="0" dirty="0" smtClean="0">
                          <a:solidFill>
                            <a:srgbClr val="008000"/>
                          </a:solidFill>
                        </a:rPr>
                        <a:t>per PC Resolution requesting </a:t>
                      </a:r>
                      <a:r>
                        <a:rPr lang="en-US" sz="2200" b="1" baseline="0" dirty="0" smtClean="0">
                          <a:solidFill>
                            <a:srgbClr val="008000"/>
                          </a:solidFill>
                        </a:rPr>
                        <a:t>first draft of the ERPA General Conditions (GCs) by PC15 </a:t>
                      </a:r>
                      <a:r>
                        <a:rPr lang="en-US" sz="2200" baseline="0" dirty="0" smtClean="0">
                          <a:solidFill>
                            <a:srgbClr val="008000"/>
                          </a:solidFill>
                        </a:rPr>
                        <a:t>(June 30-July 1, 2013 in Lombok, Indonesia) with the initial objective of </a:t>
                      </a:r>
                      <a:r>
                        <a:rPr lang="en-US" sz="2200" b="1" baseline="0" dirty="0" smtClean="0">
                          <a:solidFill>
                            <a:srgbClr val="008000"/>
                          </a:solidFill>
                        </a:rPr>
                        <a:t>endorsement of ERPA GCs at PC16</a:t>
                      </a:r>
                      <a:endParaRPr lang="en-US" sz="2200" dirty="0">
                        <a:solidFill>
                          <a:srgbClr val="008000"/>
                        </a:solidFill>
                      </a:endParaRPr>
                    </a:p>
                  </a:txBody>
                  <a:tcPr/>
                </a:tc>
              </a:tr>
              <a:tr h="44815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200" b="1" dirty="0" smtClean="0">
                          <a:solidFill>
                            <a:srgbClr val="008000"/>
                          </a:solidFill>
                        </a:rPr>
                        <a:t>June 21-23, 2013</a:t>
                      </a:r>
                      <a:endParaRPr lang="en-US" sz="2200" dirty="0" smtClean="0">
                        <a:solidFill>
                          <a:srgbClr val="008000"/>
                        </a:solidFill>
                      </a:endParaRPr>
                    </a:p>
                  </a:txBody>
                  <a:tcPr/>
                </a:tc>
                <a:tc>
                  <a:txBody>
                    <a:bodyPr/>
                    <a:lstStyle/>
                    <a:p>
                      <a:r>
                        <a:rPr lang="en-US" sz="2200" b="0" dirty="0" smtClean="0">
                          <a:solidFill>
                            <a:srgbClr val="008000"/>
                          </a:solidFill>
                        </a:rPr>
                        <a:t>Meeting of the </a:t>
                      </a:r>
                      <a:r>
                        <a:rPr lang="en-US" sz="2200" b="1" dirty="0" smtClean="0">
                          <a:solidFill>
                            <a:srgbClr val="FF0000"/>
                          </a:solidFill>
                        </a:rPr>
                        <a:t>CFWG on the MF </a:t>
                      </a:r>
                      <a:r>
                        <a:rPr lang="en-US" sz="2200" b="0" dirty="0" smtClean="0">
                          <a:solidFill>
                            <a:srgbClr val="008000"/>
                          </a:solidFill>
                        </a:rPr>
                        <a:t>in Paris</a:t>
                      </a:r>
                      <a:endParaRPr lang="en-US" sz="2200" b="1" dirty="0">
                        <a:solidFill>
                          <a:srgbClr val="008000"/>
                        </a:solidFill>
                      </a:endParaRPr>
                    </a:p>
                  </a:txBody>
                  <a:tcPr/>
                </a:tc>
              </a:tr>
              <a:tr h="44815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200" b="1" dirty="0" smtClean="0">
                          <a:solidFill>
                            <a:srgbClr val="008000"/>
                          </a:solidFill>
                        </a:rPr>
                        <a:t>June 24-25, 2013</a:t>
                      </a:r>
                      <a:endParaRPr lang="en-US" sz="2200" dirty="0" smtClean="0">
                        <a:solidFill>
                          <a:srgbClr val="008000"/>
                        </a:solidFill>
                      </a:endParaRPr>
                    </a:p>
                  </a:txBody>
                  <a:tcPr/>
                </a:tc>
                <a:tc>
                  <a:txBody>
                    <a:bodyPr/>
                    <a:lstStyle/>
                    <a:p>
                      <a:r>
                        <a:rPr lang="en-US" sz="2200" b="0" dirty="0" smtClean="0">
                          <a:solidFill>
                            <a:srgbClr val="008000"/>
                          </a:solidFill>
                        </a:rPr>
                        <a:t>CF7 </a:t>
                      </a:r>
                      <a:r>
                        <a:rPr lang="en-US" sz="2200" dirty="0" smtClean="0">
                          <a:solidFill>
                            <a:srgbClr val="008000"/>
                          </a:solidFill>
                        </a:rPr>
                        <a:t>meeting in Paris</a:t>
                      </a:r>
                      <a:r>
                        <a:rPr lang="en-US" sz="2200" baseline="0" dirty="0" smtClean="0">
                          <a:solidFill>
                            <a:srgbClr val="008000"/>
                          </a:solidFill>
                        </a:rPr>
                        <a:t> </a:t>
                      </a:r>
                      <a:r>
                        <a:rPr lang="en-US" sz="2200" dirty="0" smtClean="0">
                          <a:solidFill>
                            <a:srgbClr val="008000"/>
                          </a:solidFill>
                        </a:rPr>
                        <a:t>to </a:t>
                      </a:r>
                      <a:r>
                        <a:rPr lang="en-US" sz="2200" b="1" dirty="0" smtClean="0">
                          <a:solidFill>
                            <a:schemeClr val="accent1"/>
                          </a:solidFill>
                        </a:rPr>
                        <a:t>discuss certain issues of ERPA GCs</a:t>
                      </a:r>
                      <a:endParaRPr lang="en-US" sz="2200" b="1" dirty="0">
                        <a:solidFill>
                          <a:schemeClr val="accent1"/>
                        </a:solidFill>
                      </a:endParaRPr>
                    </a:p>
                  </a:txBody>
                  <a:tcPr/>
                </a:tc>
              </a:tr>
              <a:tr h="448153">
                <a:tc>
                  <a:txBody>
                    <a:bodyPr/>
                    <a:lstStyle/>
                    <a:p>
                      <a:r>
                        <a:rPr lang="en-US" sz="2200" b="1" dirty="0" smtClean="0">
                          <a:solidFill>
                            <a:srgbClr val="008000"/>
                          </a:solidFill>
                        </a:rPr>
                        <a:t>June 28, 2013</a:t>
                      </a:r>
                      <a:endParaRPr lang="en-US" sz="2200" dirty="0">
                        <a:solidFill>
                          <a:srgbClr val="008000"/>
                        </a:solidFill>
                      </a:endParaRPr>
                    </a:p>
                  </a:txBody>
                  <a:tcPr/>
                </a:tc>
                <a:tc>
                  <a:txBody>
                    <a:bodyPr/>
                    <a:lstStyle/>
                    <a:p>
                      <a:r>
                        <a:rPr lang="en-US" sz="2200" b="1" dirty="0" smtClean="0">
                          <a:solidFill>
                            <a:srgbClr val="008000"/>
                          </a:solidFill>
                        </a:rPr>
                        <a:t>Pre-PC15 Workshop </a:t>
                      </a:r>
                      <a:r>
                        <a:rPr lang="en-US" sz="2200" dirty="0" smtClean="0">
                          <a:solidFill>
                            <a:srgbClr val="008000"/>
                          </a:solidFill>
                        </a:rPr>
                        <a:t>(Lombok, Indonesia) on </a:t>
                      </a:r>
                      <a:r>
                        <a:rPr lang="en-US" sz="2200" b="1" dirty="0" smtClean="0">
                          <a:solidFill>
                            <a:schemeClr val="accent1"/>
                          </a:solidFill>
                        </a:rPr>
                        <a:t>ERPA GCs</a:t>
                      </a:r>
                      <a:endParaRPr lang="en-US" sz="2200" b="1" dirty="0">
                        <a:solidFill>
                          <a:schemeClr val="accent1"/>
                        </a:solidFill>
                      </a:endParaRPr>
                    </a:p>
                  </a:txBody>
                  <a:tcPr/>
                </a:tc>
              </a:tr>
              <a:tr h="829020">
                <a:tc>
                  <a:txBody>
                    <a:bodyPr/>
                    <a:lstStyle/>
                    <a:p>
                      <a:r>
                        <a:rPr lang="en-US" sz="2200" b="1" dirty="0" smtClean="0">
                          <a:solidFill>
                            <a:srgbClr val="008000"/>
                          </a:solidFill>
                        </a:rPr>
                        <a:t>June 30-July</a:t>
                      </a:r>
                      <a:r>
                        <a:rPr lang="en-US" sz="2200" b="1" baseline="0" dirty="0" smtClean="0">
                          <a:solidFill>
                            <a:srgbClr val="008000"/>
                          </a:solidFill>
                        </a:rPr>
                        <a:t> 1,</a:t>
                      </a:r>
                      <a:r>
                        <a:rPr lang="en-US" sz="2200" b="1" dirty="0" smtClean="0">
                          <a:solidFill>
                            <a:srgbClr val="008000"/>
                          </a:solidFill>
                        </a:rPr>
                        <a:t> 2013</a:t>
                      </a:r>
                      <a:endParaRPr lang="en-US" sz="2200" dirty="0">
                        <a:solidFill>
                          <a:srgbClr val="008000"/>
                        </a:solidFill>
                      </a:endParaRPr>
                    </a:p>
                  </a:txBody>
                  <a:tcPr/>
                </a:tc>
                <a:tc>
                  <a:txBody>
                    <a:bodyPr/>
                    <a:lstStyle/>
                    <a:p>
                      <a:r>
                        <a:rPr lang="en-US" sz="2200" b="1" dirty="0" smtClean="0">
                          <a:solidFill>
                            <a:schemeClr val="accent1"/>
                          </a:solidFill>
                        </a:rPr>
                        <a:t>Presentation of</a:t>
                      </a:r>
                      <a:r>
                        <a:rPr lang="en-US" sz="2200" b="1" baseline="0" dirty="0" smtClean="0">
                          <a:solidFill>
                            <a:schemeClr val="accent1"/>
                          </a:solidFill>
                        </a:rPr>
                        <a:t> first draft of the ERPA </a:t>
                      </a:r>
                      <a:r>
                        <a:rPr lang="en-US" sz="2200" b="0" baseline="0" dirty="0" smtClean="0">
                          <a:solidFill>
                            <a:srgbClr val="008000"/>
                          </a:solidFill>
                        </a:rPr>
                        <a:t>GCs at </a:t>
                      </a:r>
                      <a:r>
                        <a:rPr lang="en-US" sz="2200" b="0" dirty="0" smtClean="0">
                          <a:solidFill>
                            <a:srgbClr val="008000"/>
                          </a:solidFill>
                        </a:rPr>
                        <a:t>PC15</a:t>
                      </a:r>
                      <a:r>
                        <a:rPr lang="en-US" sz="2200" dirty="0" smtClean="0">
                          <a:solidFill>
                            <a:srgbClr val="008000"/>
                          </a:solidFill>
                        </a:rPr>
                        <a:t> (Lombok, Indonesia)</a:t>
                      </a:r>
                      <a:endParaRPr lang="en-US" sz="2200" dirty="0">
                        <a:solidFill>
                          <a:srgbClr val="008000"/>
                        </a:solidFill>
                      </a:endParaRPr>
                    </a:p>
                  </a:txBody>
                  <a:tcPr/>
                </a:tc>
              </a:tr>
            </a:tbl>
          </a:graphicData>
        </a:graphic>
      </p:graphicFrame>
    </p:spTree>
    <p:extLst>
      <p:ext uri="{BB962C8B-B14F-4D97-AF65-F5344CB8AC3E}">
        <p14:creationId xmlns:p14="http://schemas.microsoft.com/office/powerpoint/2010/main" val="265015721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6"/>
          <p:cNvSpPr>
            <a:spLocks noChangeArrowheads="1"/>
          </p:cNvSpPr>
          <p:nvPr/>
        </p:nvSpPr>
        <p:spPr bwMode="auto">
          <a:xfrm>
            <a:off x="1066800" y="1066800"/>
            <a:ext cx="7162800" cy="3886200"/>
          </a:xfrm>
          <a:prstGeom prst="rect">
            <a:avLst/>
          </a:prstGeom>
          <a:noFill/>
          <a:ln w="28575">
            <a:noFill/>
            <a:miter lim="800000"/>
            <a:headEnd/>
            <a:tailEnd/>
          </a:ln>
        </p:spPr>
        <p:txBody>
          <a:bodyPr wrap="none" anchor="ctr"/>
          <a:lstStyle/>
          <a:p>
            <a:endParaRPr lang="en-US"/>
          </a:p>
        </p:txBody>
      </p:sp>
      <p:sp>
        <p:nvSpPr>
          <p:cNvPr id="5" name="Slide Number Placeholder 7"/>
          <p:cNvSpPr txBox="1">
            <a:spLocks/>
          </p:cNvSpPr>
          <p:nvPr/>
        </p:nvSpPr>
        <p:spPr>
          <a:xfrm>
            <a:off x="8153400" y="6356350"/>
            <a:ext cx="685800" cy="501650"/>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AE587A-CACC-4F44-9A95-A328C995E06C}" type="slidenum">
              <a:rPr kumimoji="0" lang="en-US" sz="1800" b="0" i="0" u="none" strike="noStrike" kern="1200" cap="none" spc="0" normalizeH="0" baseline="0" noProof="0" smtClean="0">
                <a:ln>
                  <a:noFill/>
                </a:ln>
                <a:solidFill>
                  <a:schemeClr val="tx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800" b="0" i="0" u="none" strike="noStrike" kern="1200" cap="none" spc="0" normalizeH="0" baseline="0" noProof="0" dirty="0">
              <a:ln>
                <a:noFill/>
              </a:ln>
              <a:solidFill>
                <a:schemeClr val="tx1"/>
              </a:solidFill>
              <a:effectLst/>
              <a:uLnTx/>
              <a:uFillTx/>
              <a:latin typeface="+mn-lt"/>
              <a:ea typeface="+mn-ea"/>
              <a:cs typeface="+mn-cs"/>
            </a:endParaRPr>
          </a:p>
        </p:txBody>
      </p:sp>
      <p:sp>
        <p:nvSpPr>
          <p:cNvPr id="6" name="Rectangle 5"/>
          <p:cNvSpPr/>
          <p:nvPr/>
        </p:nvSpPr>
        <p:spPr>
          <a:xfrm>
            <a:off x="762000" y="152400"/>
            <a:ext cx="7620000" cy="523220"/>
          </a:xfrm>
          <a:prstGeom prst="rect">
            <a:avLst/>
          </a:prstGeom>
        </p:spPr>
        <p:txBody>
          <a:bodyPr wrap="square">
            <a:spAutoFit/>
          </a:bodyPr>
          <a:lstStyle/>
          <a:p>
            <a:pPr marL="1028700" lvl="1" indent="-571500">
              <a:spcBef>
                <a:spcPts val="1200"/>
              </a:spcBef>
            </a:pPr>
            <a:r>
              <a:rPr lang="en-US" sz="2800" b="1" dirty="0" smtClean="0">
                <a:solidFill>
                  <a:srgbClr val="008000"/>
                </a:solidFill>
                <a:latin typeface="Calibri" pitchFamily="34" charset="0"/>
              </a:rPr>
              <a:t>Process of Endorsing ERPA General Conditions</a:t>
            </a:r>
            <a:endParaRPr lang="en-US" sz="2800" dirty="0" smtClean="0">
              <a:solidFill>
                <a:srgbClr val="008000"/>
              </a:solidFill>
              <a:latin typeface="Calibri" pitchFamily="34" charset="0"/>
            </a:endParaRPr>
          </a:p>
        </p:txBody>
      </p:sp>
      <p:graphicFrame>
        <p:nvGraphicFramePr>
          <p:cNvPr id="7" name="Table 6"/>
          <p:cNvGraphicFramePr>
            <a:graphicFrameLocks noGrp="1"/>
          </p:cNvGraphicFramePr>
          <p:nvPr>
            <p:extLst>
              <p:ext uri="{D42A27DB-BD31-4B8C-83A1-F6EECF244321}">
                <p14:modId xmlns:p14="http://schemas.microsoft.com/office/powerpoint/2010/main" val="987234546"/>
              </p:ext>
            </p:extLst>
          </p:nvPr>
        </p:nvGraphicFramePr>
        <p:xfrm>
          <a:off x="-17021" y="-152408"/>
          <a:ext cx="9144005" cy="7010408"/>
        </p:xfrm>
        <a:graphic>
          <a:graphicData uri="http://schemas.openxmlformats.org/drawingml/2006/table">
            <a:tbl>
              <a:tblPr firstRow="1" bandRow="1">
                <a:tableStyleId>{5C22544A-7EE6-4342-B048-85BDC9FD1C3A}</a:tableStyleId>
              </a:tblPr>
              <a:tblGrid>
                <a:gridCol w="2607821"/>
                <a:gridCol w="6536184"/>
              </a:tblGrid>
              <a:tr h="756433">
                <a:tc>
                  <a:txBody>
                    <a:bodyPr/>
                    <a:lstStyle/>
                    <a:p>
                      <a:r>
                        <a:rPr lang="en-US" sz="2400" dirty="0" smtClean="0"/>
                        <a:t>Time</a:t>
                      </a:r>
                      <a:endParaRPr lang="en-US" sz="2400" dirty="0"/>
                    </a:p>
                  </a:txBody>
                  <a:tcPr>
                    <a:solidFill>
                      <a:srgbClr val="008000"/>
                    </a:solidFill>
                  </a:tcPr>
                </a:tc>
                <a:tc>
                  <a:txBody>
                    <a:bodyPr/>
                    <a:lstStyle/>
                    <a:p>
                      <a:r>
                        <a:rPr lang="en-US" sz="2400" dirty="0" smtClean="0"/>
                        <a:t>Action</a:t>
                      </a:r>
                      <a:endParaRPr lang="en-US" sz="2400" dirty="0"/>
                    </a:p>
                  </a:txBody>
                  <a:tcPr>
                    <a:solidFill>
                      <a:srgbClr val="008000"/>
                    </a:solidFill>
                  </a:tcPr>
                </a:tc>
              </a:tr>
              <a:tr h="585534">
                <a:tc>
                  <a:txBody>
                    <a:bodyPr/>
                    <a:lstStyle/>
                    <a:p>
                      <a:r>
                        <a:rPr lang="en-US" sz="2200" b="1" dirty="0" smtClean="0">
                          <a:solidFill>
                            <a:srgbClr val="008000"/>
                          </a:solidFill>
                        </a:rPr>
                        <a:t>October 26-28, 2013</a:t>
                      </a:r>
                      <a:endParaRPr lang="en-US" sz="2200" dirty="0">
                        <a:solidFill>
                          <a:srgbClr val="008000"/>
                        </a:solidFill>
                      </a:endParaRPr>
                    </a:p>
                  </a:txBody>
                  <a:tcPr/>
                </a:tc>
                <a:tc>
                  <a:txBody>
                    <a:bodyPr/>
                    <a:lstStyle/>
                    <a:p>
                      <a:r>
                        <a:rPr lang="en-US" sz="2200" b="0" dirty="0" smtClean="0">
                          <a:solidFill>
                            <a:srgbClr val="008000"/>
                          </a:solidFill>
                        </a:rPr>
                        <a:t>Meeting of the </a:t>
                      </a:r>
                      <a:r>
                        <a:rPr lang="en-US" sz="2200" b="1" dirty="0" smtClean="0">
                          <a:solidFill>
                            <a:srgbClr val="FF0000"/>
                          </a:solidFill>
                        </a:rPr>
                        <a:t>CFWG on the MF</a:t>
                      </a:r>
                      <a:r>
                        <a:rPr lang="en-US" sz="2200" b="0" dirty="0" smtClean="0">
                          <a:solidFill>
                            <a:srgbClr val="FF0000"/>
                          </a:solidFill>
                        </a:rPr>
                        <a:t> </a:t>
                      </a:r>
                      <a:r>
                        <a:rPr lang="en-US" sz="2200" b="0" dirty="0" smtClean="0">
                          <a:solidFill>
                            <a:srgbClr val="008000"/>
                          </a:solidFill>
                        </a:rPr>
                        <a:t>in Oslo</a:t>
                      </a:r>
                    </a:p>
                  </a:txBody>
                  <a:tcPr/>
                </a:tc>
              </a:tr>
              <a:tr h="538881">
                <a:tc>
                  <a:txBody>
                    <a:bodyPr/>
                    <a:lstStyle/>
                    <a:p>
                      <a:r>
                        <a:rPr lang="en-US" sz="2200" b="1" dirty="0" smtClean="0">
                          <a:solidFill>
                            <a:srgbClr val="008000"/>
                          </a:solidFill>
                        </a:rPr>
                        <a:t>December 5-6</a:t>
                      </a:r>
                      <a:endParaRPr lang="en-US" sz="2200" b="1" dirty="0">
                        <a:solidFill>
                          <a:srgbClr val="00800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smtClean="0">
                          <a:ln>
                            <a:noFill/>
                          </a:ln>
                          <a:solidFill>
                            <a:srgbClr val="008000"/>
                          </a:solidFill>
                          <a:effectLst/>
                          <a:uLnTx/>
                          <a:uFillTx/>
                          <a:latin typeface="+mn-lt"/>
                          <a:ea typeface="+mn-ea"/>
                          <a:cs typeface="+mn-cs"/>
                        </a:rPr>
                        <a:t>Meeting of the </a:t>
                      </a:r>
                      <a:r>
                        <a:rPr kumimoji="0" lang="en-US" sz="2200" b="1" i="0" u="none" strike="noStrike" kern="1200" cap="none" spc="0" normalizeH="0" baseline="0" noProof="0" dirty="0" smtClean="0">
                          <a:ln>
                            <a:noFill/>
                          </a:ln>
                          <a:solidFill>
                            <a:srgbClr val="FF0000"/>
                          </a:solidFill>
                          <a:effectLst/>
                          <a:uLnTx/>
                          <a:uFillTx/>
                          <a:latin typeface="+mn-lt"/>
                          <a:ea typeface="+mn-ea"/>
                          <a:cs typeface="+mn-cs"/>
                        </a:rPr>
                        <a:t>CFWG on the MF</a:t>
                      </a:r>
                      <a:r>
                        <a:rPr kumimoji="0" lang="en-US" sz="2200" b="0" i="0" u="none" strike="noStrike" kern="1200" cap="none" spc="0" normalizeH="0" baseline="0" noProof="0" dirty="0" smtClean="0">
                          <a:ln>
                            <a:noFill/>
                          </a:ln>
                          <a:solidFill>
                            <a:srgbClr val="FF0000"/>
                          </a:solidFill>
                          <a:effectLst/>
                          <a:uLnTx/>
                          <a:uFillTx/>
                          <a:latin typeface="+mn-lt"/>
                          <a:ea typeface="+mn-ea"/>
                          <a:cs typeface="+mn-cs"/>
                        </a:rPr>
                        <a:t> </a:t>
                      </a:r>
                      <a:r>
                        <a:rPr kumimoji="0" lang="en-US" sz="2200" b="0" i="0" u="none" strike="noStrike" kern="1200" cap="none" spc="0" normalizeH="0" baseline="0" noProof="0" dirty="0" smtClean="0">
                          <a:ln>
                            <a:noFill/>
                          </a:ln>
                          <a:solidFill>
                            <a:srgbClr val="008000"/>
                          </a:solidFill>
                          <a:effectLst/>
                          <a:uLnTx/>
                          <a:uFillTx/>
                          <a:latin typeface="+mn-lt"/>
                          <a:ea typeface="+mn-ea"/>
                          <a:cs typeface="+mn-cs"/>
                        </a:rPr>
                        <a:t>in Paris</a:t>
                      </a:r>
                    </a:p>
                  </a:txBody>
                  <a:tcPr/>
                </a:tc>
              </a:tr>
              <a:tr h="562206">
                <a:tc>
                  <a:txBody>
                    <a:bodyPr/>
                    <a:lstStyle/>
                    <a:p>
                      <a:r>
                        <a:rPr lang="en-US" sz="2200" b="1" dirty="0" smtClean="0">
                          <a:solidFill>
                            <a:srgbClr val="008000"/>
                          </a:solidFill>
                        </a:rPr>
                        <a:t>December 8-9</a:t>
                      </a:r>
                      <a:endParaRPr lang="en-US" sz="2200" b="1" dirty="0">
                        <a:solidFill>
                          <a:srgbClr val="00800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smtClean="0">
                          <a:ln>
                            <a:noFill/>
                          </a:ln>
                          <a:solidFill>
                            <a:srgbClr val="008000"/>
                          </a:solidFill>
                          <a:effectLst/>
                          <a:uLnTx/>
                          <a:uFillTx/>
                          <a:latin typeface="+mn-lt"/>
                          <a:ea typeface="+mn-ea"/>
                          <a:cs typeface="+mn-cs"/>
                        </a:rPr>
                        <a:t>CF8 meeting in Paris; </a:t>
                      </a:r>
                      <a:r>
                        <a:rPr kumimoji="0" lang="en-US" sz="2200" b="1" i="0" u="none" strike="noStrike" kern="1200" cap="none" spc="0" normalizeH="0" baseline="0" noProof="0" dirty="0" smtClean="0">
                          <a:ln>
                            <a:noFill/>
                          </a:ln>
                          <a:solidFill>
                            <a:srgbClr val="FF0000"/>
                          </a:solidFill>
                          <a:effectLst/>
                          <a:uLnTx/>
                          <a:uFillTx/>
                          <a:latin typeface="+mn-lt"/>
                          <a:ea typeface="+mn-ea"/>
                          <a:cs typeface="+mn-cs"/>
                        </a:rPr>
                        <a:t>approval of the MF</a:t>
                      </a:r>
                    </a:p>
                  </a:txBody>
                  <a:tcPr/>
                </a:tc>
              </a:tr>
              <a:tr h="89116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200" b="1" dirty="0" smtClean="0">
                          <a:solidFill>
                            <a:srgbClr val="008000"/>
                          </a:solidFill>
                        </a:rPr>
                        <a:t>December 12, 2013</a:t>
                      </a:r>
                      <a:endParaRPr lang="en-US" sz="2200" dirty="0" smtClean="0">
                        <a:solidFill>
                          <a:srgbClr val="008000"/>
                        </a:solidFill>
                      </a:endParaRPr>
                    </a:p>
                  </a:txBody>
                  <a:tcPr>
                    <a:solidFill>
                      <a:schemeClr val="accent5">
                        <a:lumMod val="20000"/>
                        <a:lumOff val="80000"/>
                      </a:schemeClr>
                    </a:solidFill>
                  </a:tcPr>
                </a:tc>
                <a:tc>
                  <a:txBody>
                    <a:bodyPr/>
                    <a:lstStyle/>
                    <a:p>
                      <a:r>
                        <a:rPr lang="en-US" sz="2200" b="1" dirty="0" smtClean="0">
                          <a:solidFill>
                            <a:srgbClr val="C00000"/>
                          </a:solidFill>
                        </a:rPr>
                        <a:t>Pre-PC16 Workshop </a:t>
                      </a:r>
                      <a:r>
                        <a:rPr lang="en-US" sz="2200" b="0" baseline="0" dirty="0" smtClean="0">
                          <a:solidFill>
                            <a:srgbClr val="C00000"/>
                          </a:solidFill>
                        </a:rPr>
                        <a:t> (Geneva, Switzerland) on </a:t>
                      </a:r>
                      <a:r>
                        <a:rPr lang="en-US" sz="2200" b="1" dirty="0" smtClean="0">
                          <a:solidFill>
                            <a:srgbClr val="FF0000"/>
                          </a:solidFill>
                        </a:rPr>
                        <a:t>Implications of MF</a:t>
                      </a:r>
                      <a:r>
                        <a:rPr lang="en-US" sz="2200" b="1" dirty="0" smtClean="0">
                          <a:solidFill>
                            <a:srgbClr val="C00000"/>
                          </a:solidFill>
                        </a:rPr>
                        <a:t> </a:t>
                      </a:r>
                      <a:r>
                        <a:rPr lang="en-US" sz="2200" b="1" dirty="0" smtClean="0">
                          <a:solidFill>
                            <a:schemeClr val="accent1"/>
                          </a:solidFill>
                        </a:rPr>
                        <a:t>on ERPA GCs</a:t>
                      </a:r>
                      <a:endParaRPr lang="en-US" sz="2200" b="1" dirty="0">
                        <a:solidFill>
                          <a:schemeClr val="accent1"/>
                        </a:solidFill>
                      </a:endParaRPr>
                    </a:p>
                  </a:txBody>
                  <a:tcPr>
                    <a:solidFill>
                      <a:schemeClr val="accent5">
                        <a:lumMod val="20000"/>
                        <a:lumOff val="80000"/>
                      </a:schemeClr>
                    </a:solidFill>
                  </a:tcPr>
                </a:tc>
              </a:tr>
              <a:tr h="85492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200" b="1" dirty="0" smtClean="0">
                          <a:solidFill>
                            <a:srgbClr val="008000"/>
                          </a:solidFill>
                        </a:rPr>
                        <a:t>December 13-15, 2013</a:t>
                      </a:r>
                    </a:p>
                  </a:txBody>
                  <a:tcPr>
                    <a:solidFill>
                      <a:srgbClr val="FFFF00"/>
                    </a:solidFill>
                  </a:tcPr>
                </a:tc>
                <a:tc>
                  <a:txBody>
                    <a:bodyPr/>
                    <a:lstStyle/>
                    <a:p>
                      <a:r>
                        <a:rPr lang="en-US" sz="2200" b="0" dirty="0" smtClean="0">
                          <a:solidFill>
                            <a:srgbClr val="C00000"/>
                          </a:solidFill>
                        </a:rPr>
                        <a:t>PC16</a:t>
                      </a:r>
                      <a:r>
                        <a:rPr lang="en-US" sz="2200" b="1" dirty="0" smtClean="0">
                          <a:solidFill>
                            <a:srgbClr val="C00000"/>
                          </a:solidFill>
                        </a:rPr>
                        <a:t> </a:t>
                      </a:r>
                      <a:r>
                        <a:rPr lang="en-US" sz="2200" b="0" dirty="0" smtClean="0">
                          <a:solidFill>
                            <a:srgbClr val="C00000"/>
                          </a:solidFill>
                        </a:rPr>
                        <a:t>(Geneva, Switzerland)</a:t>
                      </a:r>
                      <a:r>
                        <a:rPr lang="en-US" sz="2200" b="0" baseline="0" dirty="0" smtClean="0">
                          <a:solidFill>
                            <a:srgbClr val="C00000"/>
                          </a:solidFill>
                        </a:rPr>
                        <a:t> on </a:t>
                      </a:r>
                      <a:r>
                        <a:rPr lang="en-US" sz="2200" b="1" dirty="0" smtClean="0">
                          <a:solidFill>
                            <a:srgbClr val="FF0000"/>
                          </a:solidFill>
                        </a:rPr>
                        <a:t>Implications of MF</a:t>
                      </a:r>
                      <a:r>
                        <a:rPr lang="en-US" sz="2200" b="1" dirty="0" smtClean="0">
                          <a:solidFill>
                            <a:srgbClr val="C00000"/>
                          </a:solidFill>
                        </a:rPr>
                        <a:t> </a:t>
                      </a:r>
                      <a:r>
                        <a:rPr lang="en-US" sz="2200" b="1" dirty="0" smtClean="0">
                          <a:solidFill>
                            <a:schemeClr val="accent1"/>
                          </a:solidFill>
                        </a:rPr>
                        <a:t>on ERPA GCs</a:t>
                      </a:r>
                      <a:endParaRPr lang="en-US" sz="2200" b="0" dirty="0">
                        <a:solidFill>
                          <a:srgbClr val="C00000"/>
                        </a:solidFill>
                      </a:endParaRPr>
                    </a:p>
                  </a:txBody>
                  <a:tcPr>
                    <a:solidFill>
                      <a:srgbClr val="FFFF00"/>
                    </a:solidFill>
                  </a:tcPr>
                </a:tc>
              </a:tr>
              <a:tr h="51295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200" b="1" dirty="0" smtClean="0">
                          <a:solidFill>
                            <a:srgbClr val="008000"/>
                          </a:solidFill>
                        </a:rPr>
                        <a:t>January-March 2014</a:t>
                      </a:r>
                    </a:p>
                  </a:txBody>
                  <a:tcPr/>
                </a:tc>
                <a:tc>
                  <a:txBody>
                    <a:bodyPr/>
                    <a:lstStyle/>
                    <a:p>
                      <a:r>
                        <a:rPr lang="en-US" sz="2200" b="1" dirty="0" smtClean="0">
                          <a:solidFill>
                            <a:schemeClr val="accent1"/>
                          </a:solidFill>
                        </a:rPr>
                        <a:t>Revision of the first draft of the ERPA GCs</a:t>
                      </a:r>
                      <a:endParaRPr lang="en-US" sz="2200" b="1" dirty="0">
                        <a:solidFill>
                          <a:schemeClr val="accent1"/>
                        </a:solidFill>
                      </a:endParaRPr>
                    </a:p>
                  </a:txBody>
                  <a:tcPr/>
                </a:tc>
              </a:tr>
              <a:tr h="53952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200" b="1" dirty="0" smtClean="0">
                          <a:solidFill>
                            <a:srgbClr val="008000"/>
                          </a:solidFill>
                        </a:rPr>
                        <a:t>March/April</a:t>
                      </a:r>
                      <a:r>
                        <a:rPr lang="en-US" sz="2200" b="1" baseline="0" dirty="0" smtClean="0">
                          <a:solidFill>
                            <a:srgbClr val="008000"/>
                          </a:solidFill>
                        </a:rPr>
                        <a:t> 2014</a:t>
                      </a:r>
                      <a:endParaRPr lang="en-US" sz="2200" b="1" dirty="0" smtClean="0">
                        <a:solidFill>
                          <a:srgbClr val="008000"/>
                        </a:solidFill>
                      </a:endParaRPr>
                    </a:p>
                  </a:txBody>
                  <a:tcPr/>
                </a:tc>
                <a:tc>
                  <a:txBody>
                    <a:bodyPr/>
                    <a:lstStyle/>
                    <a:p>
                      <a:r>
                        <a:rPr lang="en-US" sz="2200" b="0" dirty="0" smtClean="0">
                          <a:solidFill>
                            <a:srgbClr val="008000"/>
                          </a:solidFill>
                        </a:rPr>
                        <a:t>CF9 meeting</a:t>
                      </a:r>
                      <a:endParaRPr lang="en-US" sz="2200" b="1" dirty="0">
                        <a:solidFill>
                          <a:srgbClr val="008000"/>
                        </a:solidFill>
                      </a:endParaRPr>
                    </a:p>
                  </a:txBody>
                  <a:tcPr/>
                </a:tc>
              </a:tr>
              <a:tr h="125581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200" b="1" dirty="0" smtClean="0">
                          <a:solidFill>
                            <a:srgbClr val="008000"/>
                          </a:solidFill>
                        </a:rPr>
                        <a:t>April-June 2014</a:t>
                      </a:r>
                    </a:p>
                  </a:txBody>
                  <a:tcPr/>
                </a:tc>
                <a:tc>
                  <a:txBody>
                    <a:bodyPr/>
                    <a:lstStyle/>
                    <a:p>
                      <a:r>
                        <a:rPr lang="en-US" sz="2200" b="1" dirty="0" smtClean="0">
                          <a:solidFill>
                            <a:schemeClr val="accent1"/>
                          </a:solidFill>
                        </a:rPr>
                        <a:t>Commenting &amp; Review Period </a:t>
                      </a:r>
                      <a:r>
                        <a:rPr lang="en-US" sz="2200" b="0" dirty="0" smtClean="0">
                          <a:solidFill>
                            <a:srgbClr val="008000"/>
                          </a:solidFill>
                        </a:rPr>
                        <a:t>for PC members/Observers regarding the revised first draft of the ERPA GCs (potentially with videoconferences)</a:t>
                      </a:r>
                      <a:endParaRPr lang="en-US" sz="2200" b="0" dirty="0">
                        <a:solidFill>
                          <a:srgbClr val="008000"/>
                        </a:solidFill>
                      </a:endParaRPr>
                    </a:p>
                  </a:txBody>
                  <a:tcPr/>
                </a:tc>
              </a:tr>
              <a:tr h="51295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200" b="1" dirty="0" smtClean="0">
                          <a:solidFill>
                            <a:srgbClr val="008000"/>
                          </a:solidFill>
                        </a:rPr>
                        <a:t>June 2014</a:t>
                      </a:r>
                    </a:p>
                  </a:txBody>
                  <a:tcPr/>
                </a:tc>
                <a:tc>
                  <a:txBody>
                    <a:bodyPr/>
                    <a:lstStyle/>
                    <a:p>
                      <a:r>
                        <a:rPr lang="en-US" sz="2200" b="0" dirty="0" smtClean="0">
                          <a:solidFill>
                            <a:srgbClr val="008000"/>
                          </a:solidFill>
                        </a:rPr>
                        <a:t>PC17; </a:t>
                      </a:r>
                      <a:r>
                        <a:rPr lang="en-US" sz="2200" b="1" dirty="0" smtClean="0">
                          <a:solidFill>
                            <a:schemeClr val="accent1"/>
                          </a:solidFill>
                        </a:rPr>
                        <a:t>endorsement by PC of ERPA GCs</a:t>
                      </a:r>
                      <a:endParaRPr lang="en-US" sz="2200" b="1" dirty="0">
                        <a:solidFill>
                          <a:schemeClr val="accent1"/>
                        </a:solidFill>
                      </a:endParaRPr>
                    </a:p>
                  </a:txBody>
                  <a:tcPr/>
                </a:tc>
              </a:tr>
            </a:tbl>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6"/>
          <p:cNvSpPr>
            <a:spLocks noChangeArrowheads="1"/>
          </p:cNvSpPr>
          <p:nvPr/>
        </p:nvSpPr>
        <p:spPr bwMode="auto">
          <a:xfrm>
            <a:off x="1066800" y="1066800"/>
            <a:ext cx="7162800" cy="3886200"/>
          </a:xfrm>
          <a:prstGeom prst="rect">
            <a:avLst/>
          </a:prstGeom>
          <a:noFill/>
          <a:ln w="28575">
            <a:noFill/>
            <a:miter lim="800000"/>
            <a:headEnd/>
            <a:tailEnd/>
          </a:ln>
        </p:spPr>
        <p:txBody>
          <a:bodyPr wrap="none" anchor="ctr"/>
          <a:lstStyle/>
          <a:p>
            <a:endParaRPr lang="en-US"/>
          </a:p>
        </p:txBody>
      </p:sp>
      <p:sp>
        <p:nvSpPr>
          <p:cNvPr id="27652" name="Content Placeholder 2"/>
          <p:cNvSpPr>
            <a:spLocks noGrp="1"/>
          </p:cNvSpPr>
          <p:nvPr>
            <p:ph idx="1"/>
          </p:nvPr>
        </p:nvSpPr>
        <p:spPr>
          <a:xfrm>
            <a:off x="0" y="2362200"/>
            <a:ext cx="9144000" cy="2133600"/>
          </a:xfrm>
        </p:spPr>
        <p:txBody>
          <a:bodyPr>
            <a:normAutofit/>
          </a:bodyPr>
          <a:lstStyle/>
          <a:p>
            <a:pPr marL="1028700" lvl="1" indent="-571500">
              <a:spcBef>
                <a:spcPts val="1200"/>
              </a:spcBef>
              <a:buFont typeface="+mj-lt"/>
              <a:buAutoNum type="romanUcPeriod"/>
            </a:pPr>
            <a:endParaRPr lang="en-US" dirty="0" smtClean="0">
              <a:solidFill>
                <a:srgbClr val="008000"/>
              </a:solidFill>
            </a:endParaRPr>
          </a:p>
          <a:p>
            <a:pPr marL="0" lvl="1" indent="0" algn="ctr">
              <a:spcBef>
                <a:spcPts val="1200"/>
              </a:spcBef>
              <a:buNone/>
            </a:pPr>
            <a:r>
              <a:rPr lang="en-US" b="1" dirty="0" smtClean="0">
                <a:solidFill>
                  <a:srgbClr val="008000"/>
                </a:solidFill>
              </a:rPr>
              <a:t>Methodological Framework</a:t>
            </a:r>
          </a:p>
          <a:p>
            <a:pPr marL="0" lvl="1" indent="0" algn="ctr">
              <a:spcBef>
                <a:spcPts val="1200"/>
              </a:spcBef>
              <a:buNone/>
              <a:tabLst>
                <a:tab pos="1371600" algn="l"/>
              </a:tabLst>
            </a:pPr>
            <a:r>
              <a:rPr lang="en-US" dirty="0" smtClean="0">
                <a:solidFill>
                  <a:srgbClr val="008000"/>
                </a:solidFill>
              </a:rPr>
              <a:t>- Legal Title to ERs -</a:t>
            </a:r>
          </a:p>
        </p:txBody>
      </p:sp>
      <p:sp>
        <p:nvSpPr>
          <p:cNvPr id="5" name="Slide Number Placeholder 7"/>
          <p:cNvSpPr txBox="1">
            <a:spLocks/>
          </p:cNvSpPr>
          <p:nvPr/>
        </p:nvSpPr>
        <p:spPr>
          <a:xfrm>
            <a:off x="8153400" y="6356350"/>
            <a:ext cx="685800" cy="501650"/>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AE587A-CACC-4F44-9A95-A328C995E06C}" type="slidenum">
              <a:rPr kumimoji="0" lang="en-US" sz="1800" b="0" i="0" u="none" strike="noStrike" kern="1200" cap="none" spc="0" normalizeH="0" baseline="0" noProof="0" smtClean="0">
                <a:ln>
                  <a:noFill/>
                </a:ln>
                <a:solidFill>
                  <a:schemeClr val="tx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800" b="0" i="0" u="none" strike="noStrike" kern="1200" cap="none" spc="0" normalizeH="0" baseline="0" noProof="0" dirty="0">
              <a:ln>
                <a:noFill/>
              </a:ln>
              <a:solidFill>
                <a:schemeClr val="tx1"/>
              </a:solidFill>
              <a:effectLst/>
              <a:uLnTx/>
              <a:uFillTx/>
              <a:latin typeface="+mn-lt"/>
              <a:ea typeface="+mn-ea"/>
              <a:cs typeface="+mn-cs"/>
            </a:endParaRPr>
          </a:p>
        </p:txBody>
      </p:sp>
      <p:sp>
        <p:nvSpPr>
          <p:cNvPr id="6" name="TextBox 5"/>
          <p:cNvSpPr txBox="1"/>
          <p:nvPr/>
        </p:nvSpPr>
        <p:spPr>
          <a:xfrm>
            <a:off x="-12700" y="228600"/>
            <a:ext cx="9144000" cy="584775"/>
          </a:xfrm>
          <a:prstGeom prst="rect">
            <a:avLst/>
          </a:prstGeom>
          <a:noFill/>
        </p:spPr>
        <p:txBody>
          <a:bodyPr wrap="square" rtlCol="0">
            <a:spAutoFit/>
          </a:bodyPr>
          <a:lstStyle/>
          <a:p>
            <a:pPr algn="ctr"/>
            <a:r>
              <a:rPr lang="en-US" sz="3200" b="1" dirty="0" smtClean="0">
                <a:solidFill>
                  <a:srgbClr val="C00000"/>
                </a:solidFill>
              </a:rPr>
              <a:t>II (1.1)</a:t>
            </a:r>
            <a:endParaRPr lang="en-US" sz="3200" b="1" dirty="0">
              <a:solidFill>
                <a:srgbClr val="C00000"/>
              </a:solidFill>
            </a:endParaRPr>
          </a:p>
        </p:txBody>
      </p:sp>
    </p:spTree>
    <p:extLst>
      <p:ext uri="{BB962C8B-B14F-4D97-AF65-F5344CB8AC3E}">
        <p14:creationId xmlns:p14="http://schemas.microsoft.com/office/powerpoint/2010/main" val="398533246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6"/>
          <p:cNvSpPr>
            <a:spLocks noChangeArrowheads="1"/>
          </p:cNvSpPr>
          <p:nvPr/>
        </p:nvSpPr>
        <p:spPr bwMode="auto">
          <a:xfrm>
            <a:off x="1066800" y="1066800"/>
            <a:ext cx="7162800" cy="3886200"/>
          </a:xfrm>
          <a:prstGeom prst="rect">
            <a:avLst/>
          </a:prstGeom>
          <a:noFill/>
          <a:ln w="28575">
            <a:noFill/>
            <a:miter lim="800000"/>
            <a:headEnd/>
            <a:tailEnd/>
          </a:ln>
        </p:spPr>
        <p:txBody>
          <a:bodyPr wrap="none" anchor="ctr"/>
          <a:lstStyle/>
          <a:p>
            <a:endParaRPr lang="en-US"/>
          </a:p>
        </p:txBody>
      </p:sp>
      <p:sp>
        <p:nvSpPr>
          <p:cNvPr id="27652" name="Content Placeholder 2"/>
          <p:cNvSpPr>
            <a:spLocks noGrp="1"/>
          </p:cNvSpPr>
          <p:nvPr>
            <p:ph idx="1"/>
          </p:nvPr>
        </p:nvSpPr>
        <p:spPr>
          <a:xfrm>
            <a:off x="76200" y="1066800"/>
            <a:ext cx="9067800" cy="5791200"/>
          </a:xfrm>
        </p:spPr>
        <p:txBody>
          <a:bodyPr>
            <a:normAutofit/>
          </a:bodyPr>
          <a:lstStyle/>
          <a:p>
            <a:pPr marL="0" lvl="0" indent="0">
              <a:spcBef>
                <a:spcPts val="0"/>
              </a:spcBef>
              <a:buNone/>
            </a:pPr>
            <a:r>
              <a:rPr lang="en-US" sz="2400" b="1" i="1" dirty="0">
                <a:solidFill>
                  <a:srgbClr val="008000"/>
                </a:solidFill>
                <a:latin typeface="Calibri"/>
              </a:rPr>
              <a:t>WHAT IS ‘TITLE TO ERs’?</a:t>
            </a:r>
          </a:p>
          <a:p>
            <a:pPr marL="0" lvl="0" indent="0">
              <a:spcBef>
                <a:spcPts val="0"/>
              </a:spcBef>
              <a:buNone/>
            </a:pPr>
            <a:endParaRPr lang="en-US" sz="2400" dirty="0">
              <a:solidFill>
                <a:srgbClr val="008000"/>
              </a:solidFill>
              <a:latin typeface="Calibri"/>
            </a:endParaRPr>
          </a:p>
          <a:p>
            <a:pPr marL="228600" lvl="0" indent="-228600">
              <a:spcBef>
                <a:spcPts val="0"/>
              </a:spcBef>
            </a:pPr>
            <a:r>
              <a:rPr lang="en-US" sz="2400" dirty="0">
                <a:solidFill>
                  <a:srgbClr val="008000"/>
                </a:solidFill>
                <a:latin typeface="Calibri"/>
              </a:rPr>
              <a:t>Means </a:t>
            </a:r>
            <a:r>
              <a:rPr lang="en-US" sz="2400" b="1" dirty="0">
                <a:solidFill>
                  <a:srgbClr val="008000"/>
                </a:solidFill>
                <a:latin typeface="Calibri"/>
              </a:rPr>
              <a:t>full legal and beneficial title and exclusive right to ERs </a:t>
            </a:r>
            <a:r>
              <a:rPr lang="en-US" sz="2400" dirty="0">
                <a:solidFill>
                  <a:srgbClr val="008000"/>
                </a:solidFill>
                <a:latin typeface="Calibri"/>
              </a:rPr>
              <a:t>contracted for under the ERPA</a:t>
            </a:r>
            <a:r>
              <a:rPr lang="en-US" sz="2400" dirty="0" smtClean="0">
                <a:solidFill>
                  <a:srgbClr val="008000"/>
                </a:solidFill>
                <a:latin typeface="Calibri"/>
              </a:rPr>
              <a:t>.</a:t>
            </a:r>
          </a:p>
          <a:p>
            <a:pPr marL="0" lvl="0" indent="0">
              <a:spcBef>
                <a:spcPts val="0"/>
              </a:spcBef>
              <a:buNone/>
            </a:pPr>
            <a:endParaRPr lang="en-US" sz="2400" dirty="0">
              <a:solidFill>
                <a:srgbClr val="008000"/>
              </a:solidFill>
              <a:latin typeface="Calibri"/>
            </a:endParaRPr>
          </a:p>
          <a:p>
            <a:pPr marL="228600" lvl="0" indent="-228600">
              <a:spcBef>
                <a:spcPts val="0"/>
              </a:spcBef>
            </a:pPr>
            <a:r>
              <a:rPr lang="en-US" sz="2400" dirty="0" smtClean="0">
                <a:solidFill>
                  <a:srgbClr val="008000"/>
                </a:solidFill>
                <a:latin typeface="Calibri"/>
              </a:rPr>
              <a:t>‘Title to ERs’ </a:t>
            </a:r>
            <a:r>
              <a:rPr lang="en-US" sz="2400" dirty="0">
                <a:solidFill>
                  <a:srgbClr val="008000"/>
                </a:solidFill>
                <a:latin typeface="Calibri"/>
              </a:rPr>
              <a:t>relates to </a:t>
            </a:r>
            <a:r>
              <a:rPr lang="en-US" sz="2400" b="1" dirty="0">
                <a:solidFill>
                  <a:srgbClr val="008000"/>
                </a:solidFill>
                <a:latin typeface="Calibri"/>
              </a:rPr>
              <a:t>ERs only</a:t>
            </a:r>
            <a:r>
              <a:rPr lang="en-US" sz="2400" dirty="0">
                <a:solidFill>
                  <a:srgbClr val="008000"/>
                </a:solidFill>
                <a:latin typeface="Calibri"/>
              </a:rPr>
              <a:t>. In particular, it does </a:t>
            </a:r>
            <a:r>
              <a:rPr lang="en-US" sz="2400" b="1" dirty="0">
                <a:solidFill>
                  <a:srgbClr val="008000"/>
                </a:solidFill>
                <a:latin typeface="Calibri"/>
              </a:rPr>
              <a:t>not</a:t>
            </a:r>
            <a:r>
              <a:rPr lang="en-US" sz="2400" dirty="0">
                <a:solidFill>
                  <a:srgbClr val="008000"/>
                </a:solidFill>
                <a:latin typeface="Calibri"/>
              </a:rPr>
              <a:t> relate to any rights, titles or interests to </a:t>
            </a:r>
            <a:r>
              <a:rPr lang="en-US" sz="2400" b="1" dirty="0">
                <a:solidFill>
                  <a:srgbClr val="008000"/>
                </a:solidFill>
                <a:latin typeface="Calibri"/>
              </a:rPr>
              <a:t>land and territories</a:t>
            </a:r>
            <a:r>
              <a:rPr lang="en-US" sz="2400" dirty="0">
                <a:solidFill>
                  <a:srgbClr val="008000"/>
                </a:solidFill>
                <a:latin typeface="Calibri"/>
              </a:rPr>
              <a:t>.</a:t>
            </a:r>
          </a:p>
          <a:p>
            <a:pPr marL="0" lvl="0" indent="0">
              <a:spcBef>
                <a:spcPts val="0"/>
              </a:spcBef>
              <a:buNone/>
            </a:pPr>
            <a:endParaRPr lang="en-US" sz="1000" dirty="0">
              <a:solidFill>
                <a:srgbClr val="008000"/>
              </a:solidFill>
              <a:latin typeface="Calibri"/>
            </a:endParaRPr>
          </a:p>
        </p:txBody>
      </p:sp>
      <p:sp>
        <p:nvSpPr>
          <p:cNvPr id="5" name="Slide Number Placeholder 7"/>
          <p:cNvSpPr txBox="1">
            <a:spLocks/>
          </p:cNvSpPr>
          <p:nvPr/>
        </p:nvSpPr>
        <p:spPr>
          <a:xfrm>
            <a:off x="8153400" y="6356350"/>
            <a:ext cx="685800" cy="501650"/>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AE587A-CACC-4F44-9A95-A328C995E06C}" type="slidenum">
              <a:rPr kumimoji="0" lang="en-US" sz="1800" b="0" i="0" u="none" strike="noStrike" kern="1200" cap="none" spc="0" normalizeH="0" baseline="0" noProof="0" smtClean="0">
                <a:ln>
                  <a:noFill/>
                </a:ln>
                <a:solidFill>
                  <a:schemeClr val="tx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800" b="0" i="0" u="none" strike="noStrike" kern="1200" cap="none" spc="0" normalizeH="0" baseline="0" noProof="0" dirty="0">
              <a:ln>
                <a:noFill/>
              </a:ln>
              <a:solidFill>
                <a:schemeClr val="tx1"/>
              </a:solidFill>
              <a:effectLst/>
              <a:uLnTx/>
              <a:uFillTx/>
              <a:latin typeface="+mn-lt"/>
              <a:ea typeface="+mn-ea"/>
              <a:cs typeface="+mn-cs"/>
            </a:endParaRPr>
          </a:p>
        </p:txBody>
      </p:sp>
      <p:sp>
        <p:nvSpPr>
          <p:cNvPr id="6" name="TextBox 5"/>
          <p:cNvSpPr txBox="1"/>
          <p:nvPr/>
        </p:nvSpPr>
        <p:spPr>
          <a:xfrm>
            <a:off x="-12700" y="0"/>
            <a:ext cx="9144000" cy="1077218"/>
          </a:xfrm>
          <a:prstGeom prst="rect">
            <a:avLst/>
          </a:prstGeom>
          <a:noFill/>
        </p:spPr>
        <p:txBody>
          <a:bodyPr wrap="square" rtlCol="0">
            <a:spAutoFit/>
          </a:bodyPr>
          <a:lstStyle/>
          <a:p>
            <a:pPr algn="ctr"/>
            <a:r>
              <a:rPr lang="en-US" sz="3200" b="1" dirty="0" smtClean="0">
                <a:solidFill>
                  <a:srgbClr val="C00000"/>
                </a:solidFill>
              </a:rPr>
              <a:t>Transfer of ‘Title to ERs’ (1)</a:t>
            </a:r>
          </a:p>
          <a:p>
            <a:pPr algn="ctr"/>
            <a:r>
              <a:rPr lang="en-US" sz="3200" b="1" dirty="0" smtClean="0">
                <a:solidFill>
                  <a:srgbClr val="C00000"/>
                </a:solidFill>
              </a:rPr>
              <a:t>- Methodological Framework -</a:t>
            </a:r>
            <a:endParaRPr lang="en-US" sz="3200" b="1" dirty="0">
              <a:solidFill>
                <a:srgbClr val="C00000"/>
              </a:solidFill>
            </a:endParaRPr>
          </a:p>
        </p:txBody>
      </p:sp>
    </p:spTree>
    <p:extLst>
      <p:ext uri="{BB962C8B-B14F-4D97-AF65-F5344CB8AC3E}">
        <p14:creationId xmlns:p14="http://schemas.microsoft.com/office/powerpoint/2010/main" val="46319705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6"/>
          <p:cNvSpPr>
            <a:spLocks noChangeArrowheads="1"/>
          </p:cNvSpPr>
          <p:nvPr/>
        </p:nvSpPr>
        <p:spPr bwMode="auto">
          <a:xfrm>
            <a:off x="1066800" y="1066800"/>
            <a:ext cx="7162800" cy="3886200"/>
          </a:xfrm>
          <a:prstGeom prst="rect">
            <a:avLst/>
          </a:prstGeom>
          <a:noFill/>
          <a:ln w="28575">
            <a:noFill/>
            <a:miter lim="800000"/>
            <a:headEnd/>
            <a:tailEnd/>
          </a:ln>
        </p:spPr>
        <p:txBody>
          <a:bodyPr wrap="none" anchor="ctr"/>
          <a:lstStyle/>
          <a:p>
            <a:endParaRPr lang="en-US"/>
          </a:p>
        </p:txBody>
      </p:sp>
      <p:sp>
        <p:nvSpPr>
          <p:cNvPr id="27652" name="Content Placeholder 2"/>
          <p:cNvSpPr>
            <a:spLocks noGrp="1"/>
          </p:cNvSpPr>
          <p:nvPr>
            <p:ph idx="1"/>
          </p:nvPr>
        </p:nvSpPr>
        <p:spPr>
          <a:xfrm>
            <a:off x="76200" y="1066800"/>
            <a:ext cx="9067800" cy="5791200"/>
          </a:xfrm>
        </p:spPr>
        <p:txBody>
          <a:bodyPr>
            <a:normAutofit/>
          </a:bodyPr>
          <a:lstStyle/>
          <a:p>
            <a:pPr marL="0" lvl="0" indent="0">
              <a:spcBef>
                <a:spcPts val="0"/>
              </a:spcBef>
              <a:buNone/>
            </a:pPr>
            <a:r>
              <a:rPr lang="en-US" sz="2400" b="1" i="1" dirty="0" smtClean="0">
                <a:solidFill>
                  <a:srgbClr val="008000"/>
                </a:solidFill>
                <a:latin typeface="Calibri"/>
              </a:rPr>
              <a:t>HOW </a:t>
            </a:r>
            <a:r>
              <a:rPr lang="en-US" sz="2400" b="1" i="1" dirty="0">
                <a:solidFill>
                  <a:srgbClr val="008000"/>
                </a:solidFill>
                <a:latin typeface="Calibri"/>
              </a:rPr>
              <a:t>TO DEMONSTRATE ABILITY TO TRANSFER TITLE TO ERs?</a:t>
            </a:r>
          </a:p>
          <a:p>
            <a:pPr marL="0" lvl="0" indent="0">
              <a:spcBef>
                <a:spcPts val="0"/>
              </a:spcBef>
              <a:buNone/>
            </a:pPr>
            <a:endParaRPr lang="en-US" sz="2400" dirty="0">
              <a:solidFill>
                <a:srgbClr val="008000"/>
              </a:solidFill>
              <a:latin typeface="Calibri"/>
            </a:endParaRPr>
          </a:p>
          <a:p>
            <a:pPr marL="231775" lvl="0" indent="-231775">
              <a:spcBef>
                <a:spcPts val="0"/>
              </a:spcBef>
            </a:pPr>
            <a:r>
              <a:rPr lang="en-US" sz="2400" dirty="0">
                <a:solidFill>
                  <a:srgbClr val="008000"/>
                </a:solidFill>
                <a:latin typeface="Calibri"/>
              </a:rPr>
              <a:t>The ability to transfer Title to ERs may be demonstrated through </a:t>
            </a:r>
            <a:r>
              <a:rPr lang="en-US" sz="2400" b="1" dirty="0">
                <a:solidFill>
                  <a:srgbClr val="008000"/>
                </a:solidFill>
                <a:latin typeface="Calibri"/>
              </a:rPr>
              <a:t>various means</a:t>
            </a:r>
            <a:r>
              <a:rPr lang="en-US" sz="2400" dirty="0">
                <a:solidFill>
                  <a:srgbClr val="008000"/>
                </a:solidFill>
                <a:latin typeface="Calibri"/>
              </a:rPr>
              <a:t>, including</a:t>
            </a:r>
            <a:r>
              <a:rPr lang="en-US" sz="2400" dirty="0" smtClean="0">
                <a:solidFill>
                  <a:srgbClr val="008000"/>
                </a:solidFill>
                <a:latin typeface="Calibri"/>
              </a:rPr>
              <a:t>:</a:t>
            </a:r>
          </a:p>
          <a:p>
            <a:pPr marL="0" lvl="0" indent="0">
              <a:spcBef>
                <a:spcPts val="0"/>
              </a:spcBef>
              <a:buNone/>
            </a:pPr>
            <a:endParaRPr lang="en-US" sz="1000" dirty="0">
              <a:solidFill>
                <a:srgbClr val="008000"/>
              </a:solidFill>
              <a:latin typeface="Calibri"/>
            </a:endParaRPr>
          </a:p>
          <a:p>
            <a:pPr marL="568325" lvl="0" indent="-333375">
              <a:spcBef>
                <a:spcPts val="0"/>
              </a:spcBef>
              <a:buFont typeface="Wingdings" pitchFamily="2" charset="2"/>
              <a:buChar char="Ø"/>
            </a:pPr>
            <a:r>
              <a:rPr lang="en-US" sz="2400" dirty="0">
                <a:solidFill>
                  <a:srgbClr val="008000"/>
                </a:solidFill>
                <a:latin typeface="Calibri"/>
              </a:rPr>
              <a:t>reference to existing </a:t>
            </a:r>
            <a:r>
              <a:rPr lang="en-US" sz="2400" b="1" dirty="0">
                <a:solidFill>
                  <a:srgbClr val="008000"/>
                </a:solidFill>
                <a:latin typeface="Calibri"/>
              </a:rPr>
              <a:t>legal and regulatory frameworks</a:t>
            </a:r>
            <a:r>
              <a:rPr lang="en-US" sz="2400" dirty="0">
                <a:solidFill>
                  <a:srgbClr val="008000"/>
                </a:solidFill>
                <a:latin typeface="Calibri"/>
              </a:rPr>
              <a:t>,</a:t>
            </a:r>
          </a:p>
          <a:p>
            <a:pPr marL="568325" lvl="0" indent="-333375">
              <a:spcBef>
                <a:spcPts val="0"/>
              </a:spcBef>
              <a:buFont typeface="Wingdings" pitchFamily="2" charset="2"/>
              <a:buChar char="Ø"/>
            </a:pPr>
            <a:r>
              <a:rPr lang="en-US" sz="2400" b="1" dirty="0">
                <a:solidFill>
                  <a:srgbClr val="008000"/>
                </a:solidFill>
                <a:latin typeface="Calibri"/>
              </a:rPr>
              <a:t>sub-arrangements</a:t>
            </a:r>
            <a:r>
              <a:rPr lang="en-US" sz="2400" dirty="0">
                <a:solidFill>
                  <a:srgbClr val="008000"/>
                </a:solidFill>
                <a:latin typeface="Calibri"/>
              </a:rPr>
              <a:t> with potential </a:t>
            </a:r>
            <a:r>
              <a:rPr lang="en-US" sz="2400" dirty="0" smtClean="0">
                <a:solidFill>
                  <a:srgbClr val="008000"/>
                </a:solidFill>
                <a:latin typeface="Calibri"/>
              </a:rPr>
              <a:t>land and resource tenure rights-holders </a:t>
            </a:r>
            <a:r>
              <a:rPr lang="en-US" sz="2400" dirty="0">
                <a:solidFill>
                  <a:srgbClr val="008000"/>
                </a:solidFill>
                <a:latin typeface="Calibri"/>
              </a:rPr>
              <a:t>(i.e. any agreements, contracts, or other arrangements between the Program Entity and one or more relevant potential rights-holder(s), including those holding legal and customary user rights),</a:t>
            </a:r>
          </a:p>
          <a:p>
            <a:pPr marL="568325" lvl="0" indent="-333375">
              <a:spcBef>
                <a:spcPts val="0"/>
              </a:spcBef>
              <a:buFont typeface="Wingdings" pitchFamily="2" charset="2"/>
              <a:buChar char="Ø"/>
            </a:pPr>
            <a:r>
              <a:rPr lang="en-US" sz="2400" b="1" dirty="0">
                <a:solidFill>
                  <a:srgbClr val="008000"/>
                </a:solidFill>
                <a:latin typeface="Calibri"/>
              </a:rPr>
              <a:t>benefit sharing arrangements </a:t>
            </a:r>
            <a:r>
              <a:rPr lang="en-US" sz="2400" dirty="0">
                <a:solidFill>
                  <a:srgbClr val="008000"/>
                </a:solidFill>
                <a:latin typeface="Calibri"/>
              </a:rPr>
              <a:t>under the Benefit Sharing Plan.</a:t>
            </a:r>
          </a:p>
          <a:p>
            <a:pPr marL="342900" lvl="1" indent="-342900">
              <a:spcBef>
                <a:spcPts val="1200"/>
              </a:spcBef>
              <a:buFont typeface="Arial" pitchFamily="34" charset="0"/>
              <a:buChar char="•"/>
            </a:pPr>
            <a:r>
              <a:rPr lang="en-US" sz="2400" dirty="0" smtClean="0">
                <a:solidFill>
                  <a:srgbClr val="008000"/>
                </a:solidFill>
              </a:rPr>
              <a:t>ER Program respects (legal and customary) land and resource tenure rights of potential rights-holders, including indigenous peoples.</a:t>
            </a:r>
          </a:p>
        </p:txBody>
      </p:sp>
      <p:sp>
        <p:nvSpPr>
          <p:cNvPr id="5" name="Slide Number Placeholder 7"/>
          <p:cNvSpPr txBox="1">
            <a:spLocks/>
          </p:cNvSpPr>
          <p:nvPr/>
        </p:nvSpPr>
        <p:spPr>
          <a:xfrm>
            <a:off x="8153400" y="6356350"/>
            <a:ext cx="685800" cy="501650"/>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AE587A-CACC-4F44-9A95-A328C995E06C}" type="slidenum">
              <a:rPr kumimoji="0" lang="en-US" sz="1800" b="0" i="0" u="none" strike="noStrike" kern="1200" cap="none" spc="0" normalizeH="0" baseline="0" noProof="0" smtClean="0">
                <a:ln>
                  <a:noFill/>
                </a:ln>
                <a:solidFill>
                  <a:schemeClr val="tx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800" b="0" i="0" u="none" strike="noStrike" kern="1200" cap="none" spc="0" normalizeH="0" baseline="0" noProof="0" dirty="0">
              <a:ln>
                <a:noFill/>
              </a:ln>
              <a:solidFill>
                <a:schemeClr val="tx1"/>
              </a:solidFill>
              <a:effectLst/>
              <a:uLnTx/>
              <a:uFillTx/>
              <a:latin typeface="+mn-lt"/>
              <a:ea typeface="+mn-ea"/>
              <a:cs typeface="+mn-cs"/>
            </a:endParaRPr>
          </a:p>
        </p:txBody>
      </p:sp>
      <p:sp>
        <p:nvSpPr>
          <p:cNvPr id="6" name="TextBox 5"/>
          <p:cNvSpPr txBox="1"/>
          <p:nvPr/>
        </p:nvSpPr>
        <p:spPr>
          <a:xfrm>
            <a:off x="-12700" y="0"/>
            <a:ext cx="9144000" cy="1077218"/>
          </a:xfrm>
          <a:prstGeom prst="rect">
            <a:avLst/>
          </a:prstGeom>
          <a:noFill/>
        </p:spPr>
        <p:txBody>
          <a:bodyPr wrap="square" rtlCol="0">
            <a:spAutoFit/>
          </a:bodyPr>
          <a:lstStyle/>
          <a:p>
            <a:pPr algn="ctr"/>
            <a:r>
              <a:rPr lang="en-US" sz="3200" b="1" dirty="0" smtClean="0">
                <a:solidFill>
                  <a:srgbClr val="C00000"/>
                </a:solidFill>
              </a:rPr>
              <a:t>Transfer of ‘Title to ERs’ (2)</a:t>
            </a:r>
          </a:p>
          <a:p>
            <a:pPr algn="ctr"/>
            <a:r>
              <a:rPr lang="en-US" sz="3200" b="1" dirty="0" smtClean="0">
                <a:solidFill>
                  <a:srgbClr val="C00000"/>
                </a:solidFill>
              </a:rPr>
              <a:t>- Methodological Framework -</a:t>
            </a:r>
            <a:endParaRPr lang="en-US" sz="3200" b="1" dirty="0">
              <a:solidFill>
                <a:srgbClr val="C00000"/>
              </a:solidFill>
            </a:endParaRPr>
          </a:p>
        </p:txBody>
      </p:sp>
    </p:spTree>
    <p:extLst>
      <p:ext uri="{BB962C8B-B14F-4D97-AF65-F5344CB8AC3E}">
        <p14:creationId xmlns:p14="http://schemas.microsoft.com/office/powerpoint/2010/main" val="148176879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6"/>
          <p:cNvSpPr>
            <a:spLocks noChangeArrowheads="1"/>
          </p:cNvSpPr>
          <p:nvPr/>
        </p:nvSpPr>
        <p:spPr bwMode="auto">
          <a:xfrm>
            <a:off x="1066800" y="1066800"/>
            <a:ext cx="7162800" cy="3886200"/>
          </a:xfrm>
          <a:prstGeom prst="rect">
            <a:avLst/>
          </a:prstGeom>
          <a:noFill/>
          <a:ln w="28575">
            <a:noFill/>
            <a:miter lim="800000"/>
            <a:headEnd/>
            <a:tailEnd/>
          </a:ln>
        </p:spPr>
        <p:txBody>
          <a:bodyPr wrap="none" anchor="ctr"/>
          <a:lstStyle/>
          <a:p>
            <a:endParaRPr lang="en-US"/>
          </a:p>
        </p:txBody>
      </p:sp>
      <p:sp>
        <p:nvSpPr>
          <p:cNvPr id="27652" name="Content Placeholder 2"/>
          <p:cNvSpPr>
            <a:spLocks noGrp="1"/>
          </p:cNvSpPr>
          <p:nvPr>
            <p:ph idx="1"/>
          </p:nvPr>
        </p:nvSpPr>
        <p:spPr>
          <a:xfrm>
            <a:off x="0" y="1066800"/>
            <a:ext cx="9131300" cy="5791200"/>
          </a:xfrm>
        </p:spPr>
        <p:txBody>
          <a:bodyPr>
            <a:normAutofit/>
          </a:bodyPr>
          <a:lstStyle/>
          <a:p>
            <a:pPr marL="0" lvl="0" indent="0">
              <a:spcBef>
                <a:spcPts val="0"/>
              </a:spcBef>
              <a:buNone/>
            </a:pPr>
            <a:r>
              <a:rPr lang="en-US" sz="2400" b="1" i="1" cap="all" dirty="0">
                <a:solidFill>
                  <a:srgbClr val="008000"/>
                </a:solidFill>
                <a:latin typeface="Calibri"/>
              </a:rPr>
              <a:t>When does the Program Entity have to demonstrate its ability to transfer Title to ER</a:t>
            </a:r>
            <a:r>
              <a:rPr lang="en-US" sz="2400" b="1" i="1" dirty="0">
                <a:solidFill>
                  <a:srgbClr val="008000"/>
                </a:solidFill>
                <a:latin typeface="Calibri"/>
              </a:rPr>
              <a:t>s</a:t>
            </a:r>
            <a:r>
              <a:rPr lang="en-US" sz="2400" b="1" i="1" cap="all" dirty="0" smtClean="0">
                <a:solidFill>
                  <a:srgbClr val="008000"/>
                </a:solidFill>
                <a:latin typeface="Calibri"/>
              </a:rPr>
              <a:t>?</a:t>
            </a:r>
          </a:p>
          <a:p>
            <a:pPr marL="0" lvl="0" indent="0">
              <a:spcBef>
                <a:spcPts val="0"/>
              </a:spcBef>
              <a:buNone/>
            </a:pPr>
            <a:endParaRPr lang="en-US" sz="2400" b="1" i="1" cap="all" dirty="0">
              <a:solidFill>
                <a:srgbClr val="008000"/>
              </a:solidFill>
              <a:latin typeface="Calibri"/>
            </a:endParaRPr>
          </a:p>
          <a:p>
            <a:pPr marL="228600" lvl="0" indent="-228600">
              <a:spcBef>
                <a:spcPts val="0"/>
              </a:spcBef>
            </a:pPr>
            <a:r>
              <a:rPr lang="en-US" sz="2400" dirty="0">
                <a:solidFill>
                  <a:srgbClr val="008000"/>
                </a:solidFill>
                <a:latin typeface="Calibri"/>
              </a:rPr>
              <a:t>The Program Entity has to demonstrate its ability to transfer Title to ERs </a:t>
            </a:r>
            <a:r>
              <a:rPr lang="en-US" sz="2400" b="1" dirty="0">
                <a:solidFill>
                  <a:srgbClr val="008000"/>
                </a:solidFill>
                <a:latin typeface="Calibri"/>
              </a:rPr>
              <a:t>at the time of ERPA signature </a:t>
            </a:r>
            <a:r>
              <a:rPr lang="en-US" sz="2400" dirty="0">
                <a:solidFill>
                  <a:srgbClr val="008000"/>
                </a:solidFill>
                <a:latin typeface="Calibri"/>
              </a:rPr>
              <a:t>or, </a:t>
            </a:r>
            <a:r>
              <a:rPr lang="en-US" sz="2400" b="1" dirty="0">
                <a:solidFill>
                  <a:srgbClr val="008000"/>
                </a:solidFill>
                <a:latin typeface="Calibri"/>
              </a:rPr>
              <a:t>at the latest, at the time of transfer of ERs</a:t>
            </a:r>
            <a:r>
              <a:rPr lang="en-US" sz="2400" dirty="0">
                <a:solidFill>
                  <a:srgbClr val="008000"/>
                </a:solidFill>
                <a:latin typeface="Calibri"/>
              </a:rPr>
              <a:t> to the Carbon Fund under the ERPA</a:t>
            </a:r>
            <a:r>
              <a:rPr lang="en-US" sz="2400" dirty="0" smtClean="0">
                <a:solidFill>
                  <a:srgbClr val="008000"/>
                </a:solidFill>
                <a:latin typeface="Calibri"/>
              </a:rPr>
              <a:t>.</a:t>
            </a:r>
          </a:p>
          <a:p>
            <a:pPr marL="0" lvl="0" indent="0">
              <a:spcBef>
                <a:spcPts val="0"/>
              </a:spcBef>
              <a:buNone/>
            </a:pPr>
            <a:endParaRPr lang="en-US" sz="2400" dirty="0">
              <a:solidFill>
                <a:srgbClr val="008000"/>
              </a:solidFill>
              <a:latin typeface="Calibri"/>
            </a:endParaRPr>
          </a:p>
          <a:p>
            <a:pPr marL="228600" lvl="0" indent="-228600">
              <a:spcBef>
                <a:spcPts val="0"/>
              </a:spcBef>
            </a:pPr>
            <a:r>
              <a:rPr lang="en-US" sz="2400" dirty="0">
                <a:solidFill>
                  <a:srgbClr val="008000"/>
                </a:solidFill>
                <a:latin typeface="Calibri"/>
              </a:rPr>
              <a:t>T</a:t>
            </a:r>
            <a:r>
              <a:rPr lang="en-US" sz="2400" dirty="0" smtClean="0">
                <a:solidFill>
                  <a:srgbClr val="008000"/>
                </a:solidFill>
                <a:latin typeface="Calibri"/>
              </a:rPr>
              <a:t>he </a:t>
            </a:r>
            <a:r>
              <a:rPr lang="en-US" sz="2400" dirty="0">
                <a:solidFill>
                  <a:srgbClr val="008000"/>
                </a:solidFill>
                <a:latin typeface="Calibri"/>
              </a:rPr>
              <a:t>MF requires the ER Program to provide a </a:t>
            </a:r>
            <a:r>
              <a:rPr lang="en-US" sz="2400" b="1" dirty="0" smtClean="0">
                <a:solidFill>
                  <a:srgbClr val="008000"/>
                </a:solidFill>
                <a:latin typeface="Calibri"/>
              </a:rPr>
              <a:t>description</a:t>
            </a:r>
            <a:r>
              <a:rPr lang="en-US" sz="2400" dirty="0" smtClean="0">
                <a:solidFill>
                  <a:srgbClr val="008000"/>
                </a:solidFill>
                <a:latin typeface="Calibri"/>
              </a:rPr>
              <a:t> </a:t>
            </a:r>
            <a:r>
              <a:rPr lang="en-US" sz="2400" dirty="0">
                <a:solidFill>
                  <a:srgbClr val="008000"/>
                </a:solidFill>
                <a:latin typeface="Calibri"/>
              </a:rPr>
              <a:t>in the </a:t>
            </a:r>
            <a:r>
              <a:rPr lang="en-US" sz="2400" b="1" dirty="0">
                <a:solidFill>
                  <a:srgbClr val="008000"/>
                </a:solidFill>
                <a:latin typeface="Calibri"/>
              </a:rPr>
              <a:t>ER Program Document</a:t>
            </a:r>
            <a:r>
              <a:rPr lang="en-US" sz="2400" dirty="0">
                <a:solidFill>
                  <a:srgbClr val="008000"/>
                </a:solidFill>
                <a:latin typeface="Calibri"/>
              </a:rPr>
              <a:t> of the </a:t>
            </a:r>
            <a:r>
              <a:rPr lang="en-US" sz="2400" b="1" dirty="0">
                <a:solidFill>
                  <a:srgbClr val="008000"/>
                </a:solidFill>
                <a:latin typeface="Calibri"/>
              </a:rPr>
              <a:t>implications of the land and resource regime assessment for the Program Entity’s ability to transfer Title to ERs </a:t>
            </a:r>
            <a:r>
              <a:rPr lang="en-US" sz="2400" dirty="0">
                <a:solidFill>
                  <a:srgbClr val="008000"/>
                </a:solidFill>
                <a:latin typeface="Calibri"/>
              </a:rPr>
              <a:t>to the Carbon Fund</a:t>
            </a:r>
            <a:r>
              <a:rPr lang="en-US" sz="2400" dirty="0" smtClean="0">
                <a:solidFill>
                  <a:srgbClr val="008000"/>
                </a:solidFill>
                <a:latin typeface="Calibri"/>
              </a:rPr>
              <a:t>.</a:t>
            </a:r>
            <a:endParaRPr lang="en-US" sz="2400" dirty="0">
              <a:solidFill>
                <a:srgbClr val="008000"/>
              </a:solidFill>
              <a:latin typeface="Calibri"/>
            </a:endParaRPr>
          </a:p>
        </p:txBody>
      </p:sp>
      <p:sp>
        <p:nvSpPr>
          <p:cNvPr id="5" name="Slide Number Placeholder 7"/>
          <p:cNvSpPr txBox="1">
            <a:spLocks/>
          </p:cNvSpPr>
          <p:nvPr/>
        </p:nvSpPr>
        <p:spPr>
          <a:xfrm>
            <a:off x="8394700" y="6105525"/>
            <a:ext cx="685800" cy="501650"/>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AE587A-CACC-4F44-9A95-A328C995E06C}" type="slidenum">
              <a:rPr kumimoji="0" lang="en-US" sz="1800" b="0" i="0" u="none" strike="noStrike" kern="1200" cap="none" spc="0" normalizeH="0" baseline="0" noProof="0" smtClean="0">
                <a:ln>
                  <a:noFill/>
                </a:ln>
                <a:solidFill>
                  <a:schemeClr val="tx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800" b="0" i="0" u="none" strike="noStrike" kern="1200" cap="none" spc="0" normalizeH="0" baseline="0" noProof="0" dirty="0">
              <a:ln>
                <a:noFill/>
              </a:ln>
              <a:solidFill>
                <a:schemeClr val="tx1"/>
              </a:solidFill>
              <a:effectLst/>
              <a:uLnTx/>
              <a:uFillTx/>
              <a:latin typeface="+mn-lt"/>
              <a:ea typeface="+mn-ea"/>
              <a:cs typeface="+mn-cs"/>
            </a:endParaRPr>
          </a:p>
        </p:txBody>
      </p:sp>
      <p:sp>
        <p:nvSpPr>
          <p:cNvPr id="6" name="TextBox 5"/>
          <p:cNvSpPr txBox="1"/>
          <p:nvPr/>
        </p:nvSpPr>
        <p:spPr>
          <a:xfrm>
            <a:off x="-12700" y="0"/>
            <a:ext cx="9144000" cy="1077218"/>
          </a:xfrm>
          <a:prstGeom prst="rect">
            <a:avLst/>
          </a:prstGeom>
          <a:noFill/>
        </p:spPr>
        <p:txBody>
          <a:bodyPr wrap="square" rtlCol="0">
            <a:spAutoFit/>
          </a:bodyPr>
          <a:lstStyle/>
          <a:p>
            <a:pPr algn="ctr"/>
            <a:r>
              <a:rPr lang="en-US" sz="3200" b="1" dirty="0" smtClean="0">
                <a:solidFill>
                  <a:srgbClr val="C00000"/>
                </a:solidFill>
              </a:rPr>
              <a:t>Transfer of ‘Title to ERs’ (3)</a:t>
            </a:r>
          </a:p>
          <a:p>
            <a:pPr algn="ctr"/>
            <a:r>
              <a:rPr lang="en-US" sz="3200" b="1" dirty="0" smtClean="0">
                <a:solidFill>
                  <a:srgbClr val="C00000"/>
                </a:solidFill>
              </a:rPr>
              <a:t>- Methodological Framework -</a:t>
            </a:r>
            <a:endParaRPr lang="en-US" sz="3200" b="1" dirty="0">
              <a:solidFill>
                <a:srgbClr val="C00000"/>
              </a:solidFill>
            </a:endParaRPr>
          </a:p>
        </p:txBody>
      </p:sp>
    </p:spTree>
    <p:extLst>
      <p:ext uri="{BB962C8B-B14F-4D97-AF65-F5344CB8AC3E}">
        <p14:creationId xmlns:p14="http://schemas.microsoft.com/office/powerpoint/2010/main" val="27608268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6"/>
          <p:cNvSpPr>
            <a:spLocks noChangeArrowheads="1"/>
          </p:cNvSpPr>
          <p:nvPr/>
        </p:nvSpPr>
        <p:spPr bwMode="auto">
          <a:xfrm>
            <a:off x="1066800" y="1066800"/>
            <a:ext cx="7162800" cy="3886200"/>
          </a:xfrm>
          <a:prstGeom prst="rect">
            <a:avLst/>
          </a:prstGeom>
          <a:noFill/>
          <a:ln w="28575">
            <a:noFill/>
            <a:miter lim="800000"/>
            <a:headEnd/>
            <a:tailEnd/>
          </a:ln>
        </p:spPr>
        <p:txBody>
          <a:bodyPr wrap="none" anchor="ctr"/>
          <a:lstStyle/>
          <a:p>
            <a:endParaRPr lang="en-US"/>
          </a:p>
        </p:txBody>
      </p:sp>
      <p:sp>
        <p:nvSpPr>
          <p:cNvPr id="27651" name="Rectangle 7"/>
          <p:cNvSpPr>
            <a:spLocks noChangeArrowheads="1"/>
          </p:cNvSpPr>
          <p:nvPr/>
        </p:nvSpPr>
        <p:spPr bwMode="auto">
          <a:xfrm>
            <a:off x="0" y="228600"/>
            <a:ext cx="9144000" cy="584775"/>
          </a:xfrm>
          <a:prstGeom prst="rect">
            <a:avLst/>
          </a:prstGeom>
          <a:noFill/>
          <a:ln w="9525">
            <a:noFill/>
            <a:miter lim="800000"/>
            <a:headEnd/>
            <a:tailEnd/>
          </a:ln>
        </p:spPr>
        <p:txBody>
          <a:bodyPr>
            <a:spAutoFit/>
          </a:bodyPr>
          <a:lstStyle/>
          <a:p>
            <a:pPr algn="ctr">
              <a:spcBef>
                <a:spcPct val="50000"/>
              </a:spcBef>
            </a:pPr>
            <a:r>
              <a:rPr lang="en-US" sz="3200" b="1" dirty="0" smtClean="0">
                <a:solidFill>
                  <a:srgbClr val="008000"/>
                </a:solidFill>
                <a:latin typeface="Calibri" pitchFamily="34" charset="0"/>
              </a:rPr>
              <a:t>Overview</a:t>
            </a:r>
            <a:endParaRPr lang="en-US" sz="3200" b="1" dirty="0">
              <a:solidFill>
                <a:srgbClr val="008000"/>
              </a:solidFill>
              <a:latin typeface="Calibri" pitchFamily="34" charset="0"/>
            </a:endParaRPr>
          </a:p>
        </p:txBody>
      </p:sp>
      <p:sp>
        <p:nvSpPr>
          <p:cNvPr id="27652" name="Content Placeholder 2"/>
          <p:cNvSpPr>
            <a:spLocks noGrp="1"/>
          </p:cNvSpPr>
          <p:nvPr>
            <p:ph idx="1"/>
          </p:nvPr>
        </p:nvSpPr>
        <p:spPr>
          <a:xfrm>
            <a:off x="457200" y="1219199"/>
            <a:ext cx="8229600" cy="5638801"/>
          </a:xfrm>
        </p:spPr>
        <p:txBody>
          <a:bodyPr>
            <a:normAutofit fontScale="92500" lnSpcReduction="20000"/>
          </a:bodyPr>
          <a:lstStyle/>
          <a:p>
            <a:pPr marL="465138" lvl="1" indent="-458788">
              <a:spcBef>
                <a:spcPts val="1200"/>
              </a:spcBef>
              <a:buAutoNum type="romanUcPeriod"/>
            </a:pPr>
            <a:r>
              <a:rPr lang="en-US" b="1" dirty="0" smtClean="0">
                <a:solidFill>
                  <a:srgbClr val="008000"/>
                </a:solidFill>
              </a:rPr>
              <a:t>Carbon Fund Methodological Framework:    Background &amp; Context</a:t>
            </a:r>
          </a:p>
          <a:p>
            <a:pPr marL="6350" lvl="1" indent="0">
              <a:spcBef>
                <a:spcPts val="1200"/>
              </a:spcBef>
              <a:buNone/>
              <a:tabLst>
                <a:tab pos="465138" algn="l"/>
              </a:tabLst>
            </a:pPr>
            <a:r>
              <a:rPr lang="en-US" b="1" dirty="0" smtClean="0">
                <a:solidFill>
                  <a:srgbClr val="008000"/>
                </a:solidFill>
              </a:rPr>
              <a:t>II.	Certain Issues of Methodological Framework</a:t>
            </a:r>
          </a:p>
          <a:p>
            <a:pPr marL="461963" lvl="1" indent="0">
              <a:spcBef>
                <a:spcPts val="1200"/>
              </a:spcBef>
              <a:buNone/>
              <a:tabLst>
                <a:tab pos="1371600" algn="l"/>
              </a:tabLst>
            </a:pPr>
            <a:r>
              <a:rPr lang="en-US" dirty="0" smtClean="0">
                <a:solidFill>
                  <a:srgbClr val="008000"/>
                </a:solidFill>
              </a:rPr>
              <a:t>1.1 </a:t>
            </a:r>
            <a:r>
              <a:rPr lang="en-US" b="1" dirty="0" smtClean="0">
                <a:solidFill>
                  <a:srgbClr val="008000"/>
                </a:solidFill>
              </a:rPr>
              <a:t>Transfer of Legal Title to ERs</a:t>
            </a:r>
          </a:p>
          <a:p>
            <a:pPr marL="1379538" lvl="1" indent="-406400">
              <a:spcBef>
                <a:spcPts val="1200"/>
              </a:spcBef>
              <a:buFont typeface="Wingdings" pitchFamily="2" charset="2"/>
              <a:buChar char="Ø"/>
              <a:tabLst>
                <a:tab pos="1600200" algn="l"/>
              </a:tabLst>
            </a:pPr>
            <a:r>
              <a:rPr lang="en-US" dirty="0" smtClean="0">
                <a:solidFill>
                  <a:srgbClr val="008000"/>
                </a:solidFill>
              </a:rPr>
              <a:t>Methodological Framework</a:t>
            </a:r>
          </a:p>
          <a:p>
            <a:pPr marL="1379538" lvl="1" indent="-406400">
              <a:spcBef>
                <a:spcPts val="1200"/>
              </a:spcBef>
              <a:buFont typeface="Wingdings" pitchFamily="2" charset="2"/>
              <a:buChar char="Ø"/>
              <a:tabLst>
                <a:tab pos="1600200" algn="l"/>
              </a:tabLst>
            </a:pPr>
            <a:r>
              <a:rPr lang="en-US" dirty="0">
                <a:solidFill>
                  <a:srgbClr val="008000"/>
                </a:solidFill>
              </a:rPr>
              <a:t>Discussed issues at Pre-PC16 Workshop</a:t>
            </a:r>
          </a:p>
          <a:p>
            <a:pPr marL="1379538" lvl="1" indent="-406400">
              <a:spcBef>
                <a:spcPts val="1200"/>
              </a:spcBef>
              <a:buFont typeface="Wingdings" pitchFamily="2" charset="2"/>
              <a:buChar char="Ø"/>
              <a:tabLst>
                <a:tab pos="1600200" algn="l"/>
              </a:tabLst>
            </a:pPr>
            <a:r>
              <a:rPr lang="en-US" dirty="0" smtClean="0">
                <a:solidFill>
                  <a:srgbClr val="008000"/>
                </a:solidFill>
              </a:rPr>
              <a:t>[</a:t>
            </a:r>
            <a:r>
              <a:rPr lang="en-US" i="1" u="sng" dirty="0" smtClean="0">
                <a:solidFill>
                  <a:srgbClr val="008000"/>
                </a:solidFill>
              </a:rPr>
              <a:t>For further reading</a:t>
            </a:r>
            <a:r>
              <a:rPr lang="en-US" dirty="0" smtClean="0">
                <a:solidFill>
                  <a:srgbClr val="008000"/>
                </a:solidFill>
              </a:rPr>
              <a:t>: Potential Implications on FCPF ERPA General Conditions]</a:t>
            </a:r>
          </a:p>
          <a:p>
            <a:pPr marL="461963" lvl="1" indent="0">
              <a:spcBef>
                <a:spcPts val="1200"/>
              </a:spcBef>
              <a:buNone/>
              <a:tabLst>
                <a:tab pos="1371600" algn="l"/>
              </a:tabLst>
            </a:pPr>
            <a:r>
              <a:rPr lang="en-US" dirty="0" smtClean="0">
                <a:solidFill>
                  <a:srgbClr val="008000"/>
                </a:solidFill>
              </a:rPr>
              <a:t>2.1 </a:t>
            </a:r>
            <a:r>
              <a:rPr lang="en-US" b="1" dirty="0" smtClean="0">
                <a:solidFill>
                  <a:srgbClr val="008000"/>
                </a:solidFill>
              </a:rPr>
              <a:t>Reversal </a:t>
            </a:r>
            <a:r>
              <a:rPr lang="en-US" b="1" dirty="0">
                <a:solidFill>
                  <a:srgbClr val="008000"/>
                </a:solidFill>
              </a:rPr>
              <a:t>Management </a:t>
            </a:r>
            <a:r>
              <a:rPr lang="en-US" b="1" dirty="0" smtClean="0">
                <a:solidFill>
                  <a:srgbClr val="008000"/>
                </a:solidFill>
              </a:rPr>
              <a:t>Mechanism</a:t>
            </a:r>
          </a:p>
          <a:p>
            <a:pPr marL="1379538" lvl="1" indent="-406400">
              <a:spcBef>
                <a:spcPts val="1200"/>
              </a:spcBef>
              <a:buFont typeface="Wingdings" pitchFamily="2" charset="2"/>
              <a:buChar char="Ø"/>
              <a:tabLst>
                <a:tab pos="1600200" algn="l"/>
              </a:tabLst>
            </a:pPr>
            <a:r>
              <a:rPr lang="en-US" dirty="0">
                <a:solidFill>
                  <a:srgbClr val="008000"/>
                </a:solidFill>
              </a:rPr>
              <a:t>Methodological Framework</a:t>
            </a:r>
          </a:p>
          <a:p>
            <a:pPr marL="1379538" lvl="1" indent="-406400">
              <a:spcBef>
                <a:spcPts val="1200"/>
              </a:spcBef>
              <a:buFont typeface="Wingdings" pitchFamily="2" charset="2"/>
              <a:buChar char="Ø"/>
              <a:tabLst>
                <a:tab pos="1600200" algn="l"/>
              </a:tabLst>
            </a:pPr>
            <a:r>
              <a:rPr lang="en-US" dirty="0">
                <a:solidFill>
                  <a:srgbClr val="008000"/>
                </a:solidFill>
              </a:rPr>
              <a:t>Discussed issues at Pre-PC16 Workshop</a:t>
            </a:r>
          </a:p>
          <a:p>
            <a:pPr marL="1379538" lvl="1" indent="-406400">
              <a:spcBef>
                <a:spcPts val="1200"/>
              </a:spcBef>
              <a:buFont typeface="Wingdings" pitchFamily="2" charset="2"/>
              <a:buChar char="Ø"/>
              <a:tabLst>
                <a:tab pos="1600200" algn="l"/>
              </a:tabLst>
            </a:pPr>
            <a:r>
              <a:rPr lang="en-US" dirty="0">
                <a:solidFill>
                  <a:srgbClr val="008000"/>
                </a:solidFill>
              </a:rPr>
              <a:t>[</a:t>
            </a:r>
            <a:r>
              <a:rPr lang="en-US" i="1" u="sng" dirty="0">
                <a:solidFill>
                  <a:srgbClr val="008000"/>
                </a:solidFill>
              </a:rPr>
              <a:t>For further reading</a:t>
            </a:r>
            <a:r>
              <a:rPr lang="en-US" dirty="0">
                <a:solidFill>
                  <a:srgbClr val="008000"/>
                </a:solidFill>
              </a:rPr>
              <a:t>: Potential Implications on FCPF ERPA General Conditions]</a:t>
            </a:r>
          </a:p>
        </p:txBody>
      </p:sp>
      <p:sp>
        <p:nvSpPr>
          <p:cNvPr id="5" name="Slide Number Placeholder 7"/>
          <p:cNvSpPr txBox="1">
            <a:spLocks/>
          </p:cNvSpPr>
          <p:nvPr/>
        </p:nvSpPr>
        <p:spPr>
          <a:xfrm>
            <a:off x="8153400" y="6356350"/>
            <a:ext cx="685800" cy="501650"/>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AE587A-CACC-4F44-9A95-A328C995E06C}" type="slidenum">
              <a:rPr kumimoji="0" lang="en-US" sz="1800" b="0" i="0" u="none" strike="noStrike" kern="1200" cap="none" spc="0" normalizeH="0" baseline="0" noProof="0" smtClean="0">
                <a:ln>
                  <a:noFill/>
                </a:ln>
                <a:solidFill>
                  <a:schemeClr val="tx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8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6"/>
          <p:cNvSpPr>
            <a:spLocks noChangeArrowheads="1"/>
          </p:cNvSpPr>
          <p:nvPr/>
        </p:nvSpPr>
        <p:spPr bwMode="auto">
          <a:xfrm>
            <a:off x="1066800" y="1066800"/>
            <a:ext cx="7162800" cy="3886200"/>
          </a:xfrm>
          <a:prstGeom prst="rect">
            <a:avLst/>
          </a:prstGeom>
          <a:noFill/>
          <a:ln w="28575">
            <a:noFill/>
            <a:miter lim="800000"/>
            <a:headEnd/>
            <a:tailEnd/>
          </a:ln>
        </p:spPr>
        <p:txBody>
          <a:bodyPr wrap="none" anchor="ctr"/>
          <a:lstStyle/>
          <a:p>
            <a:endParaRPr lang="en-US"/>
          </a:p>
        </p:txBody>
      </p:sp>
      <p:sp>
        <p:nvSpPr>
          <p:cNvPr id="27652" name="Content Placeholder 2"/>
          <p:cNvSpPr>
            <a:spLocks noGrp="1"/>
          </p:cNvSpPr>
          <p:nvPr>
            <p:ph idx="1"/>
          </p:nvPr>
        </p:nvSpPr>
        <p:spPr>
          <a:xfrm>
            <a:off x="0" y="1066800"/>
            <a:ext cx="9131300" cy="5791200"/>
          </a:xfrm>
        </p:spPr>
        <p:txBody>
          <a:bodyPr>
            <a:normAutofit/>
          </a:bodyPr>
          <a:lstStyle/>
          <a:p>
            <a:pPr marL="0" lvl="0" indent="0">
              <a:spcBef>
                <a:spcPts val="0"/>
              </a:spcBef>
              <a:buNone/>
            </a:pPr>
            <a:r>
              <a:rPr lang="en-US" sz="2400" b="1" i="1" cap="all" dirty="0" smtClean="0">
                <a:solidFill>
                  <a:srgbClr val="008000"/>
                </a:solidFill>
                <a:latin typeface="Calibri"/>
              </a:rPr>
              <a:t>Who </a:t>
            </a:r>
            <a:r>
              <a:rPr lang="en-US" sz="2400" b="1" i="1" cap="all" dirty="0">
                <a:solidFill>
                  <a:srgbClr val="008000"/>
                </a:solidFill>
                <a:latin typeface="Calibri"/>
              </a:rPr>
              <a:t>determines the Program Entity’s ability to transfer Title to </a:t>
            </a:r>
            <a:r>
              <a:rPr lang="en-US" sz="2400" b="1" i="1" cap="all" dirty="0" smtClean="0">
                <a:solidFill>
                  <a:srgbClr val="008000"/>
                </a:solidFill>
                <a:latin typeface="Calibri"/>
              </a:rPr>
              <a:t>ER</a:t>
            </a:r>
            <a:r>
              <a:rPr lang="en-US" sz="2400" b="1" i="1" dirty="0" smtClean="0">
                <a:solidFill>
                  <a:srgbClr val="008000"/>
                </a:solidFill>
                <a:latin typeface="Calibri"/>
              </a:rPr>
              <a:t>s?</a:t>
            </a:r>
          </a:p>
          <a:p>
            <a:pPr marL="0" lvl="0" indent="0">
              <a:spcBef>
                <a:spcPts val="0"/>
              </a:spcBef>
              <a:buNone/>
            </a:pPr>
            <a:endParaRPr lang="en-US" sz="2400" dirty="0">
              <a:solidFill>
                <a:srgbClr val="008000"/>
              </a:solidFill>
              <a:latin typeface="Calibri"/>
            </a:endParaRPr>
          </a:p>
          <a:p>
            <a:pPr marL="231775" lvl="0" indent="-231775">
              <a:spcBef>
                <a:spcPts val="0"/>
              </a:spcBef>
            </a:pPr>
            <a:r>
              <a:rPr lang="en-US" sz="2400" dirty="0">
                <a:solidFill>
                  <a:srgbClr val="008000"/>
                </a:solidFill>
                <a:latin typeface="Calibri"/>
              </a:rPr>
              <a:t>It will be the </a:t>
            </a:r>
            <a:r>
              <a:rPr lang="en-US" sz="2400" b="1" dirty="0">
                <a:solidFill>
                  <a:srgbClr val="008000"/>
                </a:solidFill>
                <a:latin typeface="Calibri"/>
              </a:rPr>
              <a:t>responsibility of the Program Entity </a:t>
            </a:r>
            <a:r>
              <a:rPr lang="en-US" sz="2400" dirty="0">
                <a:solidFill>
                  <a:srgbClr val="008000"/>
                </a:solidFill>
                <a:latin typeface="Calibri"/>
              </a:rPr>
              <a:t>to demonstrate its ability to transfer Title to ERs to the Carbon Fund</a:t>
            </a:r>
            <a:r>
              <a:rPr lang="en-US" sz="2400" dirty="0" smtClean="0">
                <a:solidFill>
                  <a:srgbClr val="008000"/>
                </a:solidFill>
                <a:latin typeface="Calibri"/>
              </a:rPr>
              <a:t>.</a:t>
            </a:r>
          </a:p>
          <a:p>
            <a:pPr marL="0" lvl="0" indent="0">
              <a:spcBef>
                <a:spcPts val="0"/>
              </a:spcBef>
              <a:buNone/>
            </a:pPr>
            <a:endParaRPr lang="en-US" sz="2400" dirty="0">
              <a:solidFill>
                <a:srgbClr val="008000"/>
              </a:solidFill>
              <a:latin typeface="Calibri"/>
            </a:endParaRPr>
          </a:p>
          <a:p>
            <a:pPr marL="231775" lvl="0" indent="-231775">
              <a:spcBef>
                <a:spcPts val="0"/>
              </a:spcBef>
            </a:pPr>
            <a:r>
              <a:rPr lang="en-US" sz="2400" dirty="0">
                <a:solidFill>
                  <a:srgbClr val="008000"/>
                </a:solidFill>
                <a:latin typeface="Calibri"/>
              </a:rPr>
              <a:t>Whether or not, or to which extent, the Program Entity has succeeded in demonstrating such </a:t>
            </a:r>
            <a:r>
              <a:rPr lang="en-US" sz="2400" b="1" dirty="0">
                <a:solidFill>
                  <a:srgbClr val="008000"/>
                </a:solidFill>
                <a:latin typeface="Calibri"/>
              </a:rPr>
              <a:t>ability will be assessed by the Carbon Fund </a:t>
            </a:r>
            <a:r>
              <a:rPr lang="en-US" sz="2400" dirty="0">
                <a:solidFill>
                  <a:srgbClr val="008000"/>
                </a:solidFill>
                <a:latin typeface="Calibri"/>
              </a:rPr>
              <a:t>on the basis of the information provided by the Program Entity. </a:t>
            </a:r>
            <a:r>
              <a:rPr lang="en-US" sz="2400" b="1" dirty="0" smtClean="0">
                <a:solidFill>
                  <a:srgbClr val="008000"/>
                </a:solidFill>
                <a:latin typeface="Calibri"/>
              </a:rPr>
              <a:t>If </a:t>
            </a:r>
            <a:r>
              <a:rPr lang="en-US" sz="2400" b="1" dirty="0">
                <a:solidFill>
                  <a:srgbClr val="008000"/>
                </a:solidFill>
                <a:latin typeface="Calibri"/>
              </a:rPr>
              <a:t>needed</a:t>
            </a:r>
            <a:r>
              <a:rPr lang="en-US" sz="2400" dirty="0">
                <a:solidFill>
                  <a:srgbClr val="008000"/>
                </a:solidFill>
                <a:latin typeface="Calibri"/>
              </a:rPr>
              <a:t>, the Carbon Fund may, as part of its assessment, request </a:t>
            </a:r>
            <a:r>
              <a:rPr lang="en-US" sz="2400" b="1" dirty="0">
                <a:solidFill>
                  <a:srgbClr val="008000"/>
                </a:solidFill>
                <a:latin typeface="Calibri"/>
              </a:rPr>
              <a:t>additional external legal advice</a:t>
            </a:r>
            <a:r>
              <a:rPr lang="en-US" sz="2400" dirty="0" smtClean="0">
                <a:solidFill>
                  <a:srgbClr val="008000"/>
                </a:solidFill>
                <a:latin typeface="Calibri"/>
              </a:rPr>
              <a:t>.</a:t>
            </a:r>
            <a:endParaRPr lang="en-US" sz="2400" dirty="0">
              <a:solidFill>
                <a:srgbClr val="008000"/>
              </a:solidFill>
              <a:latin typeface="Calibri"/>
            </a:endParaRPr>
          </a:p>
        </p:txBody>
      </p:sp>
      <p:sp>
        <p:nvSpPr>
          <p:cNvPr id="5" name="Slide Number Placeholder 7"/>
          <p:cNvSpPr txBox="1">
            <a:spLocks/>
          </p:cNvSpPr>
          <p:nvPr/>
        </p:nvSpPr>
        <p:spPr>
          <a:xfrm>
            <a:off x="8394700" y="6105525"/>
            <a:ext cx="685800" cy="501650"/>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AE587A-CACC-4F44-9A95-A328C995E06C}" type="slidenum">
              <a:rPr kumimoji="0" lang="en-US" sz="1800" b="0" i="0" u="none" strike="noStrike" kern="1200" cap="none" spc="0" normalizeH="0" baseline="0" noProof="0" smtClean="0">
                <a:ln>
                  <a:noFill/>
                </a:ln>
                <a:solidFill>
                  <a:schemeClr val="tx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800" b="0" i="0" u="none" strike="noStrike" kern="1200" cap="none" spc="0" normalizeH="0" baseline="0" noProof="0" dirty="0">
              <a:ln>
                <a:noFill/>
              </a:ln>
              <a:solidFill>
                <a:schemeClr val="tx1"/>
              </a:solidFill>
              <a:effectLst/>
              <a:uLnTx/>
              <a:uFillTx/>
              <a:latin typeface="+mn-lt"/>
              <a:ea typeface="+mn-ea"/>
              <a:cs typeface="+mn-cs"/>
            </a:endParaRPr>
          </a:p>
        </p:txBody>
      </p:sp>
      <p:sp>
        <p:nvSpPr>
          <p:cNvPr id="6" name="TextBox 5"/>
          <p:cNvSpPr txBox="1"/>
          <p:nvPr/>
        </p:nvSpPr>
        <p:spPr>
          <a:xfrm>
            <a:off x="-12700" y="0"/>
            <a:ext cx="9144000" cy="1077218"/>
          </a:xfrm>
          <a:prstGeom prst="rect">
            <a:avLst/>
          </a:prstGeom>
          <a:noFill/>
        </p:spPr>
        <p:txBody>
          <a:bodyPr wrap="square" rtlCol="0">
            <a:spAutoFit/>
          </a:bodyPr>
          <a:lstStyle/>
          <a:p>
            <a:pPr algn="ctr"/>
            <a:r>
              <a:rPr lang="en-US" sz="3200" b="1" dirty="0" smtClean="0">
                <a:solidFill>
                  <a:srgbClr val="C00000"/>
                </a:solidFill>
              </a:rPr>
              <a:t>Transfer of ‘Title to ERs’ (4)</a:t>
            </a:r>
          </a:p>
          <a:p>
            <a:pPr algn="ctr"/>
            <a:r>
              <a:rPr lang="en-US" sz="3200" b="1" dirty="0" smtClean="0">
                <a:solidFill>
                  <a:srgbClr val="C00000"/>
                </a:solidFill>
              </a:rPr>
              <a:t>- Methodological Framework -</a:t>
            </a:r>
            <a:endParaRPr lang="en-US" sz="3200" b="1" dirty="0">
              <a:solidFill>
                <a:srgbClr val="C00000"/>
              </a:solidFill>
            </a:endParaRPr>
          </a:p>
        </p:txBody>
      </p:sp>
    </p:spTree>
    <p:extLst>
      <p:ext uri="{BB962C8B-B14F-4D97-AF65-F5344CB8AC3E}">
        <p14:creationId xmlns:p14="http://schemas.microsoft.com/office/powerpoint/2010/main" val="76511667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6"/>
          <p:cNvSpPr>
            <a:spLocks noChangeArrowheads="1"/>
          </p:cNvSpPr>
          <p:nvPr/>
        </p:nvSpPr>
        <p:spPr bwMode="auto">
          <a:xfrm>
            <a:off x="1066800" y="1066800"/>
            <a:ext cx="7162800" cy="3886200"/>
          </a:xfrm>
          <a:prstGeom prst="rect">
            <a:avLst/>
          </a:prstGeom>
          <a:noFill/>
          <a:ln w="28575">
            <a:noFill/>
            <a:miter lim="800000"/>
            <a:headEnd/>
            <a:tailEnd/>
          </a:ln>
        </p:spPr>
        <p:txBody>
          <a:bodyPr wrap="none" anchor="ctr"/>
          <a:lstStyle/>
          <a:p>
            <a:endParaRPr lang="en-US"/>
          </a:p>
        </p:txBody>
      </p:sp>
      <p:sp>
        <p:nvSpPr>
          <p:cNvPr id="27652" name="Content Placeholder 2"/>
          <p:cNvSpPr>
            <a:spLocks noGrp="1"/>
          </p:cNvSpPr>
          <p:nvPr>
            <p:ph idx="1"/>
          </p:nvPr>
        </p:nvSpPr>
        <p:spPr>
          <a:xfrm>
            <a:off x="12700" y="1077218"/>
            <a:ext cx="9131300" cy="5780782"/>
          </a:xfrm>
        </p:spPr>
        <p:txBody>
          <a:bodyPr>
            <a:normAutofit/>
          </a:bodyPr>
          <a:lstStyle/>
          <a:p>
            <a:pPr>
              <a:spcBef>
                <a:spcPts val="1200"/>
              </a:spcBef>
            </a:pPr>
            <a:r>
              <a:rPr lang="en-US" sz="2400" dirty="0" smtClean="0">
                <a:solidFill>
                  <a:srgbClr val="008000"/>
                </a:solidFill>
                <a:latin typeface="Calibri"/>
              </a:rPr>
              <a:t>Importance of Program Entity’s ability to transfer ‘Title to ERs’ to the Carbon Fund (during ERPA term &amp; beyond)</a:t>
            </a:r>
          </a:p>
          <a:p>
            <a:pPr>
              <a:spcBef>
                <a:spcPts val="1200"/>
              </a:spcBef>
            </a:pPr>
            <a:endParaRPr lang="en-US" sz="2400" dirty="0">
              <a:solidFill>
                <a:srgbClr val="008000"/>
              </a:solidFill>
              <a:latin typeface="Calibri"/>
            </a:endParaRPr>
          </a:p>
          <a:p>
            <a:pPr>
              <a:spcBef>
                <a:spcPts val="1200"/>
              </a:spcBef>
            </a:pPr>
            <a:r>
              <a:rPr lang="en-US" sz="2400" dirty="0" smtClean="0">
                <a:solidFill>
                  <a:srgbClr val="008000"/>
                </a:solidFill>
                <a:latin typeface="Calibri"/>
              </a:rPr>
              <a:t>Who can be a Program Entity?</a:t>
            </a:r>
          </a:p>
          <a:p>
            <a:pPr marL="0" indent="0">
              <a:spcBef>
                <a:spcPts val="1200"/>
              </a:spcBef>
              <a:buNone/>
            </a:pPr>
            <a:endParaRPr lang="en-US" sz="2400" dirty="0" smtClean="0">
              <a:solidFill>
                <a:srgbClr val="008000"/>
              </a:solidFill>
              <a:latin typeface="Calibri"/>
            </a:endParaRPr>
          </a:p>
          <a:p>
            <a:pPr>
              <a:spcBef>
                <a:spcPts val="1200"/>
              </a:spcBef>
            </a:pPr>
            <a:r>
              <a:rPr lang="en-US" sz="2400" dirty="0" smtClean="0">
                <a:solidFill>
                  <a:srgbClr val="008000"/>
                </a:solidFill>
                <a:latin typeface="Calibri"/>
              </a:rPr>
              <a:t>Can there be more than one Program Entity?</a:t>
            </a:r>
          </a:p>
          <a:p>
            <a:pPr>
              <a:spcBef>
                <a:spcPts val="1200"/>
              </a:spcBef>
            </a:pPr>
            <a:endParaRPr lang="en-US" sz="2400" dirty="0" smtClean="0">
              <a:solidFill>
                <a:srgbClr val="008000"/>
              </a:solidFill>
              <a:latin typeface="Calibri"/>
            </a:endParaRPr>
          </a:p>
          <a:p>
            <a:pPr>
              <a:spcBef>
                <a:spcPts val="1200"/>
              </a:spcBef>
            </a:pPr>
            <a:r>
              <a:rPr lang="en-US" sz="2400" dirty="0" smtClean="0">
                <a:solidFill>
                  <a:srgbClr val="008000"/>
                </a:solidFill>
                <a:latin typeface="Calibri"/>
              </a:rPr>
              <a:t>Can REDD Countries sell or use other ERs (i.e. ERs generated but not sold to the Carbon Fund)?</a:t>
            </a:r>
          </a:p>
          <a:p>
            <a:pPr>
              <a:spcBef>
                <a:spcPts val="1200"/>
              </a:spcBef>
            </a:pPr>
            <a:endParaRPr lang="en-US" sz="2400" dirty="0" smtClean="0">
              <a:solidFill>
                <a:srgbClr val="008000"/>
              </a:solidFill>
              <a:latin typeface="Calibri"/>
            </a:endParaRPr>
          </a:p>
          <a:p>
            <a:pPr>
              <a:spcBef>
                <a:spcPts val="1200"/>
              </a:spcBef>
            </a:pPr>
            <a:r>
              <a:rPr lang="en-US" sz="2400" dirty="0" smtClean="0">
                <a:solidFill>
                  <a:srgbClr val="008000"/>
                </a:solidFill>
                <a:latin typeface="Calibri"/>
              </a:rPr>
              <a:t>Does </a:t>
            </a:r>
            <a:r>
              <a:rPr lang="en-US" sz="2400" dirty="0">
                <a:solidFill>
                  <a:srgbClr val="008000"/>
                </a:solidFill>
                <a:latin typeface="Calibri"/>
              </a:rPr>
              <a:t>the duration of the FCPF Carbon Fund allow for sufficient time to generate, transfer and pay for transferred title to ERs?</a:t>
            </a:r>
          </a:p>
          <a:p>
            <a:pPr>
              <a:spcBef>
                <a:spcPts val="1200"/>
              </a:spcBef>
            </a:pPr>
            <a:endParaRPr lang="en-US" sz="2400" dirty="0" smtClean="0">
              <a:solidFill>
                <a:srgbClr val="008000"/>
              </a:solidFill>
              <a:latin typeface="Calibri"/>
            </a:endParaRPr>
          </a:p>
          <a:p>
            <a:pPr>
              <a:spcBef>
                <a:spcPts val="0"/>
              </a:spcBef>
            </a:pPr>
            <a:endParaRPr lang="en-US" sz="2400" dirty="0">
              <a:solidFill>
                <a:srgbClr val="008000"/>
              </a:solidFill>
              <a:latin typeface="Calibri"/>
            </a:endParaRPr>
          </a:p>
        </p:txBody>
      </p:sp>
      <p:sp>
        <p:nvSpPr>
          <p:cNvPr id="5" name="Slide Number Placeholder 7"/>
          <p:cNvSpPr txBox="1">
            <a:spLocks/>
          </p:cNvSpPr>
          <p:nvPr/>
        </p:nvSpPr>
        <p:spPr>
          <a:xfrm>
            <a:off x="8394700" y="6248400"/>
            <a:ext cx="685800" cy="501650"/>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AE587A-CACC-4F44-9A95-A328C995E06C}" type="slidenum">
              <a:rPr kumimoji="0" lang="en-US" sz="1800" b="0" i="0" u="none" strike="noStrike" kern="1200" cap="none" spc="0" normalizeH="0" baseline="0" noProof="0" smtClean="0">
                <a:ln>
                  <a:noFill/>
                </a:ln>
                <a:solidFill>
                  <a:schemeClr val="tx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800" b="0" i="0" u="none" strike="noStrike" kern="1200" cap="none" spc="0" normalizeH="0" baseline="0" noProof="0" dirty="0">
              <a:ln>
                <a:noFill/>
              </a:ln>
              <a:solidFill>
                <a:schemeClr val="tx1"/>
              </a:solidFill>
              <a:effectLst/>
              <a:uLnTx/>
              <a:uFillTx/>
              <a:latin typeface="+mn-lt"/>
              <a:ea typeface="+mn-ea"/>
              <a:cs typeface="+mn-cs"/>
            </a:endParaRPr>
          </a:p>
        </p:txBody>
      </p:sp>
      <p:sp>
        <p:nvSpPr>
          <p:cNvPr id="6" name="TextBox 5"/>
          <p:cNvSpPr txBox="1"/>
          <p:nvPr/>
        </p:nvSpPr>
        <p:spPr>
          <a:xfrm>
            <a:off x="-12700" y="0"/>
            <a:ext cx="9144000" cy="1077218"/>
          </a:xfrm>
          <a:prstGeom prst="rect">
            <a:avLst/>
          </a:prstGeom>
          <a:noFill/>
        </p:spPr>
        <p:txBody>
          <a:bodyPr wrap="square" rtlCol="0">
            <a:spAutoFit/>
          </a:bodyPr>
          <a:lstStyle/>
          <a:p>
            <a:pPr algn="ctr"/>
            <a:r>
              <a:rPr lang="en-US" sz="3200" b="1" dirty="0" smtClean="0">
                <a:solidFill>
                  <a:srgbClr val="C00000"/>
                </a:solidFill>
              </a:rPr>
              <a:t>Transfer of ‘Title to ERs’ (5)</a:t>
            </a:r>
          </a:p>
          <a:p>
            <a:pPr algn="ctr"/>
            <a:r>
              <a:rPr lang="en-US" sz="3200" b="1" dirty="0" smtClean="0">
                <a:solidFill>
                  <a:srgbClr val="C00000"/>
                </a:solidFill>
              </a:rPr>
              <a:t>- </a:t>
            </a:r>
            <a:r>
              <a:rPr lang="en-US" sz="3200" b="1" dirty="0">
                <a:solidFill>
                  <a:srgbClr val="C00000"/>
                </a:solidFill>
              </a:rPr>
              <a:t>D</a:t>
            </a:r>
            <a:r>
              <a:rPr lang="en-US" sz="3200" b="1" dirty="0" smtClean="0">
                <a:solidFill>
                  <a:srgbClr val="C00000"/>
                </a:solidFill>
              </a:rPr>
              <a:t>iscussed Issues at Pre-PC16 Workshop -</a:t>
            </a:r>
            <a:endParaRPr lang="en-US" sz="3200" b="1" dirty="0">
              <a:solidFill>
                <a:srgbClr val="C00000"/>
              </a:solidFill>
            </a:endParaRPr>
          </a:p>
        </p:txBody>
      </p:sp>
    </p:spTree>
    <p:extLst>
      <p:ext uri="{BB962C8B-B14F-4D97-AF65-F5344CB8AC3E}">
        <p14:creationId xmlns:p14="http://schemas.microsoft.com/office/powerpoint/2010/main" val="121320199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6"/>
          <p:cNvSpPr>
            <a:spLocks noChangeArrowheads="1"/>
          </p:cNvSpPr>
          <p:nvPr/>
        </p:nvSpPr>
        <p:spPr bwMode="auto">
          <a:xfrm>
            <a:off x="1066800" y="1066800"/>
            <a:ext cx="7162800" cy="3886200"/>
          </a:xfrm>
          <a:prstGeom prst="rect">
            <a:avLst/>
          </a:prstGeom>
          <a:noFill/>
          <a:ln w="28575">
            <a:noFill/>
            <a:miter lim="800000"/>
            <a:headEnd/>
            <a:tailEnd/>
          </a:ln>
        </p:spPr>
        <p:txBody>
          <a:bodyPr wrap="none" anchor="ctr"/>
          <a:lstStyle/>
          <a:p>
            <a:endParaRPr lang="en-US"/>
          </a:p>
        </p:txBody>
      </p:sp>
      <p:sp>
        <p:nvSpPr>
          <p:cNvPr id="27652" name="Content Placeholder 2"/>
          <p:cNvSpPr>
            <a:spLocks noGrp="1"/>
          </p:cNvSpPr>
          <p:nvPr>
            <p:ph idx="1"/>
          </p:nvPr>
        </p:nvSpPr>
        <p:spPr>
          <a:xfrm>
            <a:off x="0" y="2362200"/>
            <a:ext cx="9144000" cy="3276600"/>
          </a:xfrm>
        </p:spPr>
        <p:txBody>
          <a:bodyPr>
            <a:normAutofit/>
          </a:bodyPr>
          <a:lstStyle/>
          <a:p>
            <a:pPr marL="1028700" lvl="1" indent="-571500">
              <a:spcBef>
                <a:spcPts val="1200"/>
              </a:spcBef>
              <a:buFont typeface="+mj-lt"/>
              <a:buAutoNum type="romanUcPeriod"/>
            </a:pPr>
            <a:endParaRPr lang="en-US" dirty="0" smtClean="0">
              <a:solidFill>
                <a:srgbClr val="008000"/>
              </a:solidFill>
            </a:endParaRPr>
          </a:p>
          <a:p>
            <a:pPr marL="0" lvl="1" indent="0" algn="ctr">
              <a:spcBef>
                <a:spcPts val="1200"/>
              </a:spcBef>
              <a:buNone/>
            </a:pPr>
            <a:r>
              <a:rPr lang="en-US" b="1" dirty="0" smtClean="0">
                <a:solidFill>
                  <a:srgbClr val="008000"/>
                </a:solidFill>
              </a:rPr>
              <a:t>Potential Implications on FCPF ERPA General Conditions</a:t>
            </a:r>
          </a:p>
          <a:p>
            <a:pPr marL="0" lvl="1" indent="0" algn="ctr">
              <a:spcBef>
                <a:spcPts val="1200"/>
              </a:spcBef>
              <a:buNone/>
              <a:tabLst>
                <a:tab pos="1371600" algn="l"/>
              </a:tabLst>
            </a:pPr>
            <a:r>
              <a:rPr lang="en-US" dirty="0" smtClean="0">
                <a:solidFill>
                  <a:srgbClr val="008000"/>
                </a:solidFill>
              </a:rPr>
              <a:t>- Legal Title to ERs -</a:t>
            </a:r>
          </a:p>
          <a:p>
            <a:pPr marL="0" lvl="1" indent="0" algn="ctr">
              <a:spcBef>
                <a:spcPts val="1200"/>
              </a:spcBef>
              <a:buNone/>
              <a:tabLst>
                <a:tab pos="1371600" algn="l"/>
              </a:tabLst>
            </a:pPr>
            <a:endParaRPr lang="en-US" dirty="0" smtClean="0">
              <a:solidFill>
                <a:srgbClr val="008000"/>
              </a:solidFill>
            </a:endParaRPr>
          </a:p>
          <a:p>
            <a:pPr marL="0" lvl="1" indent="0" algn="ctr">
              <a:spcBef>
                <a:spcPts val="1200"/>
              </a:spcBef>
              <a:buNone/>
              <a:tabLst>
                <a:tab pos="1371600" algn="l"/>
              </a:tabLst>
            </a:pPr>
            <a:r>
              <a:rPr lang="en-US" dirty="0" smtClean="0">
                <a:solidFill>
                  <a:srgbClr val="008000"/>
                </a:solidFill>
              </a:rPr>
              <a:t>[</a:t>
            </a:r>
            <a:r>
              <a:rPr lang="en-US" i="1" dirty="0">
                <a:solidFill>
                  <a:srgbClr val="008000"/>
                </a:solidFill>
              </a:rPr>
              <a:t>for further reading</a:t>
            </a:r>
            <a:r>
              <a:rPr lang="en-US" dirty="0">
                <a:solidFill>
                  <a:srgbClr val="008000"/>
                </a:solidFill>
              </a:rPr>
              <a:t>]</a:t>
            </a:r>
          </a:p>
          <a:p>
            <a:pPr marL="0" lvl="1" indent="0" algn="ctr">
              <a:spcBef>
                <a:spcPts val="1200"/>
              </a:spcBef>
              <a:buNone/>
              <a:tabLst>
                <a:tab pos="1371600" algn="l"/>
              </a:tabLst>
            </a:pPr>
            <a:endParaRPr lang="en-US" dirty="0" smtClean="0">
              <a:solidFill>
                <a:srgbClr val="008000"/>
              </a:solidFill>
            </a:endParaRPr>
          </a:p>
        </p:txBody>
      </p:sp>
      <p:sp>
        <p:nvSpPr>
          <p:cNvPr id="5" name="Slide Number Placeholder 7"/>
          <p:cNvSpPr txBox="1">
            <a:spLocks/>
          </p:cNvSpPr>
          <p:nvPr/>
        </p:nvSpPr>
        <p:spPr>
          <a:xfrm>
            <a:off x="8153400" y="6356350"/>
            <a:ext cx="685800" cy="501650"/>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AE587A-CACC-4F44-9A95-A328C995E06C}" type="slidenum">
              <a:rPr kumimoji="0" lang="en-US" sz="1800" b="0" i="0" u="none" strike="noStrike" kern="1200" cap="none" spc="0" normalizeH="0" baseline="0" noProof="0" smtClean="0">
                <a:ln>
                  <a:noFill/>
                </a:ln>
                <a:solidFill>
                  <a:schemeClr val="tx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800" b="0" i="0" u="none" strike="noStrike" kern="1200" cap="none" spc="0" normalizeH="0" baseline="0" noProof="0" dirty="0">
              <a:ln>
                <a:noFill/>
              </a:ln>
              <a:solidFill>
                <a:schemeClr val="tx1"/>
              </a:solidFill>
              <a:effectLst/>
              <a:uLnTx/>
              <a:uFillTx/>
              <a:latin typeface="+mn-lt"/>
              <a:ea typeface="+mn-ea"/>
              <a:cs typeface="+mn-cs"/>
            </a:endParaRPr>
          </a:p>
        </p:txBody>
      </p:sp>
      <p:sp>
        <p:nvSpPr>
          <p:cNvPr id="6" name="TextBox 5"/>
          <p:cNvSpPr txBox="1"/>
          <p:nvPr/>
        </p:nvSpPr>
        <p:spPr>
          <a:xfrm>
            <a:off x="-12700" y="228600"/>
            <a:ext cx="9144000" cy="584775"/>
          </a:xfrm>
          <a:prstGeom prst="rect">
            <a:avLst/>
          </a:prstGeom>
          <a:noFill/>
        </p:spPr>
        <p:txBody>
          <a:bodyPr wrap="square" rtlCol="0">
            <a:spAutoFit/>
          </a:bodyPr>
          <a:lstStyle/>
          <a:p>
            <a:pPr algn="ctr"/>
            <a:r>
              <a:rPr lang="en-US" sz="3200" b="1" dirty="0" smtClean="0">
                <a:solidFill>
                  <a:srgbClr val="C00000"/>
                </a:solidFill>
              </a:rPr>
              <a:t>II (1.2)</a:t>
            </a:r>
            <a:endParaRPr lang="en-US" sz="3200" b="1" dirty="0">
              <a:solidFill>
                <a:srgbClr val="C00000"/>
              </a:solidFill>
            </a:endParaRPr>
          </a:p>
        </p:txBody>
      </p:sp>
    </p:spTree>
    <p:extLst>
      <p:ext uri="{BB962C8B-B14F-4D97-AF65-F5344CB8AC3E}">
        <p14:creationId xmlns:p14="http://schemas.microsoft.com/office/powerpoint/2010/main" val="204559454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7"/>
          <p:cNvSpPr txBox="1">
            <a:spLocks/>
          </p:cNvSpPr>
          <p:nvPr/>
        </p:nvSpPr>
        <p:spPr>
          <a:xfrm>
            <a:off x="8153400" y="6356350"/>
            <a:ext cx="685800" cy="501650"/>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AE587A-CACC-4F44-9A95-A328C995E06C}" type="slidenum">
              <a:rPr kumimoji="0" lang="en-US" sz="1800" b="0" i="0" u="none" strike="noStrike" kern="1200" cap="none" spc="0" normalizeH="0" baseline="0" noProof="0" smtClean="0">
                <a:ln>
                  <a:noFill/>
                </a:ln>
                <a:solidFill>
                  <a:schemeClr val="tx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800" b="0" i="0" u="none" strike="noStrike" kern="1200" cap="none" spc="0" normalizeH="0" baseline="0" noProof="0" dirty="0">
              <a:ln>
                <a:noFill/>
              </a:ln>
              <a:solidFill>
                <a:schemeClr val="tx1"/>
              </a:solidFill>
              <a:effectLst/>
              <a:uLnTx/>
              <a:uFillTx/>
              <a:latin typeface="+mn-lt"/>
              <a:ea typeface="+mn-ea"/>
              <a:cs typeface="+mn-cs"/>
            </a:endParaRPr>
          </a:p>
        </p:txBody>
      </p:sp>
      <p:sp>
        <p:nvSpPr>
          <p:cNvPr id="6" name="TextBox 5"/>
          <p:cNvSpPr txBox="1"/>
          <p:nvPr/>
        </p:nvSpPr>
        <p:spPr>
          <a:xfrm>
            <a:off x="-12700" y="228600"/>
            <a:ext cx="9144000" cy="584775"/>
          </a:xfrm>
          <a:prstGeom prst="rect">
            <a:avLst/>
          </a:prstGeom>
          <a:noFill/>
        </p:spPr>
        <p:txBody>
          <a:bodyPr wrap="square" rtlCol="0">
            <a:spAutoFit/>
          </a:bodyPr>
          <a:lstStyle/>
          <a:p>
            <a:pPr algn="ctr"/>
            <a:r>
              <a:rPr lang="en-US" sz="3200" b="1" dirty="0" smtClean="0">
                <a:solidFill>
                  <a:srgbClr val="C00000"/>
                </a:solidFill>
              </a:rPr>
              <a:t>Process of Transfer of ‘Title to ERs’</a:t>
            </a:r>
            <a:endParaRPr lang="en-US" sz="3200" b="1" dirty="0">
              <a:solidFill>
                <a:srgbClr val="C00000"/>
              </a:solidFill>
            </a:endParaRPr>
          </a:p>
        </p:txBody>
      </p:sp>
      <p:sp>
        <p:nvSpPr>
          <p:cNvPr id="4" name="Rounded Rectangle 3"/>
          <p:cNvSpPr/>
          <p:nvPr/>
        </p:nvSpPr>
        <p:spPr>
          <a:xfrm>
            <a:off x="3048000" y="2286000"/>
            <a:ext cx="2743200" cy="9144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3048000" y="4495800"/>
            <a:ext cx="2679700" cy="9144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048000" y="2481590"/>
            <a:ext cx="2743200" cy="523220"/>
          </a:xfrm>
          <a:prstGeom prst="rect">
            <a:avLst/>
          </a:prstGeom>
          <a:noFill/>
        </p:spPr>
        <p:txBody>
          <a:bodyPr wrap="square" rtlCol="0">
            <a:spAutoFit/>
          </a:bodyPr>
          <a:lstStyle/>
          <a:p>
            <a:pPr algn="ctr"/>
            <a:r>
              <a:rPr lang="en-US" sz="2800" b="1" dirty="0" smtClean="0"/>
              <a:t>ERPA Signature</a:t>
            </a:r>
            <a:endParaRPr lang="en-US" sz="2800" b="1" dirty="0"/>
          </a:p>
        </p:txBody>
      </p:sp>
      <p:sp>
        <p:nvSpPr>
          <p:cNvPr id="11" name="TextBox 10"/>
          <p:cNvSpPr txBox="1"/>
          <p:nvPr/>
        </p:nvSpPr>
        <p:spPr>
          <a:xfrm>
            <a:off x="3029857" y="4691390"/>
            <a:ext cx="2679700" cy="523220"/>
          </a:xfrm>
          <a:prstGeom prst="rect">
            <a:avLst/>
          </a:prstGeom>
          <a:noFill/>
        </p:spPr>
        <p:txBody>
          <a:bodyPr wrap="square" rtlCol="0">
            <a:spAutoFit/>
          </a:bodyPr>
          <a:lstStyle/>
          <a:p>
            <a:pPr algn="ctr"/>
            <a:r>
              <a:rPr lang="en-US" sz="2800" b="1" dirty="0" smtClean="0"/>
              <a:t>ER Transfer</a:t>
            </a:r>
            <a:endParaRPr lang="en-US" sz="2800" b="1" dirty="0"/>
          </a:p>
        </p:txBody>
      </p:sp>
      <p:sp>
        <p:nvSpPr>
          <p:cNvPr id="12" name="Down Arrow 11"/>
          <p:cNvSpPr/>
          <p:nvPr/>
        </p:nvSpPr>
        <p:spPr>
          <a:xfrm>
            <a:off x="4343400" y="1360714"/>
            <a:ext cx="152400" cy="762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Down Arrow 14"/>
          <p:cNvSpPr/>
          <p:nvPr/>
        </p:nvSpPr>
        <p:spPr>
          <a:xfrm>
            <a:off x="4369707" y="3505200"/>
            <a:ext cx="152400" cy="762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Down Arrow 15"/>
          <p:cNvSpPr/>
          <p:nvPr/>
        </p:nvSpPr>
        <p:spPr>
          <a:xfrm>
            <a:off x="4311650" y="5587093"/>
            <a:ext cx="152400" cy="762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648200" y="1291717"/>
            <a:ext cx="3619500" cy="830997"/>
          </a:xfrm>
          <a:prstGeom prst="rect">
            <a:avLst/>
          </a:prstGeom>
          <a:noFill/>
        </p:spPr>
        <p:txBody>
          <a:bodyPr wrap="square" rtlCol="0">
            <a:spAutoFit/>
          </a:bodyPr>
          <a:lstStyle/>
          <a:p>
            <a:r>
              <a:rPr lang="en-US" sz="2400" dirty="0" smtClean="0"/>
              <a:t>Seller demonstrates ability to transfer title to ERs</a:t>
            </a:r>
            <a:endParaRPr lang="en-US" sz="2400" dirty="0"/>
          </a:p>
        </p:txBody>
      </p:sp>
      <p:sp>
        <p:nvSpPr>
          <p:cNvPr id="18" name="TextBox 17"/>
          <p:cNvSpPr txBox="1"/>
          <p:nvPr/>
        </p:nvSpPr>
        <p:spPr>
          <a:xfrm>
            <a:off x="4688114" y="3280956"/>
            <a:ext cx="4303486" cy="1200329"/>
          </a:xfrm>
          <a:prstGeom prst="rect">
            <a:avLst/>
          </a:prstGeom>
          <a:noFill/>
        </p:spPr>
        <p:txBody>
          <a:bodyPr wrap="square" rtlCol="0">
            <a:spAutoFit/>
          </a:bodyPr>
          <a:lstStyle/>
          <a:p>
            <a:r>
              <a:rPr lang="en-US" sz="2400" dirty="0" smtClean="0"/>
              <a:t>Seller demonstrates ability to transfer title to ERs &amp; represents and warrants title transfer</a:t>
            </a:r>
            <a:endParaRPr lang="en-US" sz="2400" dirty="0"/>
          </a:p>
        </p:txBody>
      </p:sp>
      <p:sp>
        <p:nvSpPr>
          <p:cNvPr id="19" name="TextBox 18"/>
          <p:cNvSpPr txBox="1"/>
          <p:nvPr/>
        </p:nvSpPr>
        <p:spPr>
          <a:xfrm>
            <a:off x="4826000" y="5561693"/>
            <a:ext cx="4165600" cy="830997"/>
          </a:xfrm>
          <a:prstGeom prst="rect">
            <a:avLst/>
          </a:prstGeom>
          <a:noFill/>
        </p:spPr>
        <p:txBody>
          <a:bodyPr wrap="square" rtlCol="0">
            <a:spAutoFit/>
          </a:bodyPr>
          <a:lstStyle/>
          <a:p>
            <a:r>
              <a:rPr lang="en-US" sz="2400" dirty="0" smtClean="0"/>
              <a:t>Event of Default / Action Plan / Remedies</a:t>
            </a:r>
            <a:endParaRPr lang="en-US" sz="2400" dirty="0"/>
          </a:p>
        </p:txBody>
      </p:sp>
      <p:sp>
        <p:nvSpPr>
          <p:cNvPr id="14" name="TextBox 13"/>
          <p:cNvSpPr txBox="1"/>
          <p:nvPr/>
        </p:nvSpPr>
        <p:spPr>
          <a:xfrm>
            <a:off x="1012371" y="1326214"/>
            <a:ext cx="1981200" cy="830997"/>
          </a:xfrm>
          <a:prstGeom prst="rect">
            <a:avLst/>
          </a:prstGeom>
          <a:noFill/>
        </p:spPr>
        <p:txBody>
          <a:bodyPr wrap="square" rtlCol="0">
            <a:spAutoFit/>
          </a:bodyPr>
          <a:lstStyle/>
          <a:p>
            <a:r>
              <a:rPr lang="en-US" sz="2400" b="1" dirty="0" smtClean="0"/>
              <a:t>Prior to ERPA Signature</a:t>
            </a:r>
            <a:endParaRPr lang="en-US" sz="2400" b="1" dirty="0"/>
          </a:p>
        </p:txBody>
      </p:sp>
      <p:sp>
        <p:nvSpPr>
          <p:cNvPr id="21" name="TextBox 20"/>
          <p:cNvSpPr txBox="1"/>
          <p:nvPr/>
        </p:nvSpPr>
        <p:spPr>
          <a:xfrm>
            <a:off x="1371600" y="3396342"/>
            <a:ext cx="1676400" cy="830997"/>
          </a:xfrm>
          <a:prstGeom prst="rect">
            <a:avLst/>
          </a:prstGeom>
          <a:noFill/>
        </p:spPr>
        <p:txBody>
          <a:bodyPr wrap="square" rtlCol="0">
            <a:spAutoFit/>
          </a:bodyPr>
          <a:lstStyle/>
          <a:p>
            <a:r>
              <a:rPr lang="en-US" sz="2400" b="1" dirty="0" smtClean="0"/>
              <a:t>Prior to ER Transfer</a:t>
            </a:r>
            <a:endParaRPr lang="en-US" sz="2400" b="1" dirty="0"/>
          </a:p>
        </p:txBody>
      </p:sp>
      <p:sp>
        <p:nvSpPr>
          <p:cNvPr id="22" name="TextBox 21"/>
          <p:cNvSpPr txBox="1"/>
          <p:nvPr/>
        </p:nvSpPr>
        <p:spPr>
          <a:xfrm>
            <a:off x="1580243" y="5561692"/>
            <a:ext cx="1335314" cy="830997"/>
          </a:xfrm>
          <a:prstGeom prst="rect">
            <a:avLst/>
          </a:prstGeom>
          <a:noFill/>
        </p:spPr>
        <p:txBody>
          <a:bodyPr wrap="square" rtlCol="0">
            <a:spAutoFit/>
          </a:bodyPr>
          <a:lstStyle/>
          <a:p>
            <a:r>
              <a:rPr lang="en-US" sz="2400" b="1" dirty="0" smtClean="0"/>
              <a:t>After ER Transfer</a:t>
            </a:r>
            <a:endParaRPr lang="en-US" sz="2400" b="1" dirty="0"/>
          </a:p>
        </p:txBody>
      </p:sp>
      <p:sp>
        <p:nvSpPr>
          <p:cNvPr id="17" name="Left Brace 16"/>
          <p:cNvSpPr/>
          <p:nvPr/>
        </p:nvSpPr>
        <p:spPr>
          <a:xfrm>
            <a:off x="2772228" y="1326215"/>
            <a:ext cx="228600" cy="830997"/>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1" dirty="0">
              <a:ln w="38100">
                <a:solidFill>
                  <a:schemeClr val="tx1"/>
                </a:solidFill>
              </a:ln>
            </a:endParaRPr>
          </a:p>
        </p:txBody>
      </p:sp>
      <p:sp>
        <p:nvSpPr>
          <p:cNvPr id="24" name="Left Brace 23"/>
          <p:cNvSpPr/>
          <p:nvPr/>
        </p:nvSpPr>
        <p:spPr>
          <a:xfrm>
            <a:off x="2801257" y="3392713"/>
            <a:ext cx="228600" cy="830997"/>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1" dirty="0">
              <a:ln w="38100">
                <a:solidFill>
                  <a:schemeClr val="tx1"/>
                </a:solidFill>
              </a:ln>
            </a:endParaRPr>
          </a:p>
        </p:txBody>
      </p:sp>
      <p:sp>
        <p:nvSpPr>
          <p:cNvPr id="25" name="Left Brace 24"/>
          <p:cNvSpPr/>
          <p:nvPr/>
        </p:nvSpPr>
        <p:spPr>
          <a:xfrm>
            <a:off x="2801257" y="5561693"/>
            <a:ext cx="228600" cy="830997"/>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1" dirty="0">
              <a:ln w="38100">
                <a:solidFill>
                  <a:schemeClr val="tx1"/>
                </a:solidFill>
              </a:ln>
            </a:endParaRPr>
          </a:p>
        </p:txBody>
      </p:sp>
      <p:sp>
        <p:nvSpPr>
          <p:cNvPr id="2" name="Left Brace 1"/>
          <p:cNvSpPr/>
          <p:nvPr/>
        </p:nvSpPr>
        <p:spPr>
          <a:xfrm>
            <a:off x="1066800" y="3396342"/>
            <a:ext cx="304800" cy="3080658"/>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TextBox 2"/>
          <p:cNvSpPr txBox="1"/>
          <p:nvPr/>
        </p:nvSpPr>
        <p:spPr>
          <a:xfrm rot="16200000">
            <a:off x="152399" y="4705839"/>
            <a:ext cx="1066800" cy="461665"/>
          </a:xfrm>
          <a:prstGeom prst="rect">
            <a:avLst/>
          </a:prstGeom>
          <a:noFill/>
        </p:spPr>
        <p:txBody>
          <a:bodyPr wrap="square" rtlCol="0">
            <a:spAutoFit/>
          </a:bodyPr>
          <a:lstStyle/>
          <a:p>
            <a:pPr algn="ctr"/>
            <a:r>
              <a:rPr lang="en-US" sz="2400" dirty="0" smtClean="0"/>
              <a:t>ERPA</a:t>
            </a:r>
            <a:endParaRPr lang="en-US" sz="2400" dirty="0"/>
          </a:p>
        </p:txBody>
      </p:sp>
    </p:spTree>
    <p:extLst>
      <p:ext uri="{BB962C8B-B14F-4D97-AF65-F5344CB8AC3E}">
        <p14:creationId xmlns:p14="http://schemas.microsoft.com/office/powerpoint/2010/main" val="199939171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6"/>
          <p:cNvSpPr>
            <a:spLocks noChangeArrowheads="1"/>
          </p:cNvSpPr>
          <p:nvPr/>
        </p:nvSpPr>
        <p:spPr bwMode="auto">
          <a:xfrm>
            <a:off x="1066800" y="1066800"/>
            <a:ext cx="7162800" cy="3886200"/>
          </a:xfrm>
          <a:prstGeom prst="rect">
            <a:avLst/>
          </a:prstGeom>
          <a:noFill/>
          <a:ln w="28575">
            <a:noFill/>
            <a:miter lim="800000"/>
            <a:headEnd/>
            <a:tailEnd/>
          </a:ln>
        </p:spPr>
        <p:txBody>
          <a:bodyPr wrap="none" anchor="ctr"/>
          <a:lstStyle/>
          <a:p>
            <a:endParaRPr lang="en-US"/>
          </a:p>
        </p:txBody>
      </p:sp>
      <p:sp>
        <p:nvSpPr>
          <p:cNvPr id="27652" name="Content Placeholder 2"/>
          <p:cNvSpPr>
            <a:spLocks noGrp="1"/>
          </p:cNvSpPr>
          <p:nvPr>
            <p:ph idx="1"/>
          </p:nvPr>
        </p:nvSpPr>
        <p:spPr>
          <a:xfrm>
            <a:off x="0" y="1066800"/>
            <a:ext cx="8991600" cy="5791200"/>
          </a:xfrm>
        </p:spPr>
        <p:txBody>
          <a:bodyPr>
            <a:normAutofit lnSpcReduction="10000"/>
          </a:bodyPr>
          <a:lstStyle/>
          <a:p>
            <a:pPr marL="0" lvl="0" indent="0">
              <a:spcBef>
                <a:spcPts val="0"/>
              </a:spcBef>
              <a:buNone/>
            </a:pPr>
            <a:r>
              <a:rPr lang="en-US" sz="2200" b="1" dirty="0" smtClean="0">
                <a:solidFill>
                  <a:srgbClr val="008000"/>
                </a:solidFill>
                <a:latin typeface="Calibri"/>
              </a:rPr>
              <a:t>A. PRIOR TO ERPA SIGNATURE</a:t>
            </a:r>
            <a:endParaRPr lang="en-US" sz="2200" b="1" dirty="0">
              <a:solidFill>
                <a:srgbClr val="008000"/>
              </a:solidFill>
              <a:latin typeface="Calibri"/>
            </a:endParaRPr>
          </a:p>
          <a:p>
            <a:pPr marL="0" lvl="0" indent="0">
              <a:spcBef>
                <a:spcPts val="0"/>
              </a:spcBef>
              <a:buNone/>
            </a:pPr>
            <a:endParaRPr lang="en-US" sz="1000" dirty="0">
              <a:solidFill>
                <a:srgbClr val="008000"/>
              </a:solidFill>
              <a:latin typeface="Calibri"/>
            </a:endParaRPr>
          </a:p>
          <a:p>
            <a:pPr marL="457200" indent="-457200">
              <a:spcBef>
                <a:spcPts val="0"/>
              </a:spcBef>
            </a:pPr>
            <a:r>
              <a:rPr lang="en-US" sz="2200" dirty="0" smtClean="0">
                <a:solidFill>
                  <a:srgbClr val="008000"/>
                </a:solidFill>
                <a:latin typeface="Calibri"/>
              </a:rPr>
              <a:t>If Carbon </a:t>
            </a:r>
            <a:r>
              <a:rPr lang="en-US" sz="2200" dirty="0">
                <a:solidFill>
                  <a:srgbClr val="008000"/>
                </a:solidFill>
                <a:latin typeface="Calibri"/>
              </a:rPr>
              <a:t>Fund determines </a:t>
            </a:r>
            <a:r>
              <a:rPr lang="en-US" sz="2200" dirty="0" smtClean="0">
                <a:solidFill>
                  <a:srgbClr val="008000"/>
                </a:solidFill>
                <a:latin typeface="Calibri"/>
              </a:rPr>
              <a:t>prior to </a:t>
            </a:r>
            <a:r>
              <a:rPr lang="en-US" sz="2200" dirty="0">
                <a:solidFill>
                  <a:srgbClr val="008000"/>
                </a:solidFill>
                <a:latin typeface="Calibri"/>
              </a:rPr>
              <a:t>ERPA signature that </a:t>
            </a:r>
            <a:r>
              <a:rPr lang="en-US" sz="2200" b="1" dirty="0" smtClean="0">
                <a:solidFill>
                  <a:srgbClr val="008000"/>
                </a:solidFill>
                <a:latin typeface="Calibri"/>
              </a:rPr>
              <a:t>Seller </a:t>
            </a:r>
            <a:r>
              <a:rPr lang="en-US" sz="2200" b="1" dirty="0">
                <a:solidFill>
                  <a:srgbClr val="008000"/>
                </a:solidFill>
                <a:latin typeface="Calibri"/>
              </a:rPr>
              <a:t>did not, fully or partially, demonstrate its ability to transfer Title to </a:t>
            </a:r>
            <a:r>
              <a:rPr lang="en-US" sz="2200" b="1" dirty="0" smtClean="0">
                <a:solidFill>
                  <a:srgbClr val="008000"/>
                </a:solidFill>
                <a:latin typeface="Calibri"/>
              </a:rPr>
              <a:t>ERs</a:t>
            </a:r>
            <a:r>
              <a:rPr lang="en-US" sz="2200" dirty="0" smtClean="0">
                <a:solidFill>
                  <a:srgbClr val="008000"/>
                </a:solidFill>
                <a:latin typeface="Calibri"/>
              </a:rPr>
              <a:t>:</a:t>
            </a:r>
          </a:p>
          <a:p>
            <a:pPr marL="457200" indent="-457200">
              <a:spcBef>
                <a:spcPts val="0"/>
              </a:spcBef>
            </a:pPr>
            <a:endParaRPr lang="en-US" sz="800" dirty="0" smtClean="0">
              <a:solidFill>
                <a:srgbClr val="008000"/>
              </a:solidFill>
              <a:latin typeface="Calibri"/>
            </a:endParaRPr>
          </a:p>
          <a:p>
            <a:pPr marL="800100">
              <a:spcBef>
                <a:spcPts val="0"/>
              </a:spcBef>
              <a:buFont typeface="Wingdings" pitchFamily="2" charset="2"/>
              <a:buChar char="Ø"/>
            </a:pPr>
            <a:r>
              <a:rPr lang="en-US" sz="2200" dirty="0" smtClean="0">
                <a:solidFill>
                  <a:srgbClr val="008000"/>
                </a:solidFill>
                <a:latin typeface="Calibri"/>
              </a:rPr>
              <a:t>(Initially </a:t>
            </a:r>
            <a:r>
              <a:rPr lang="en-US" sz="2200" dirty="0">
                <a:solidFill>
                  <a:srgbClr val="008000"/>
                </a:solidFill>
                <a:latin typeface="Calibri"/>
              </a:rPr>
              <a:t>anticipated </a:t>
            </a:r>
            <a:r>
              <a:rPr lang="en-US" sz="2200" dirty="0" smtClean="0">
                <a:solidFill>
                  <a:srgbClr val="008000"/>
                </a:solidFill>
                <a:latin typeface="Calibri"/>
              </a:rPr>
              <a:t>) ERPA </a:t>
            </a:r>
            <a:r>
              <a:rPr lang="en-US" sz="2200" b="1" dirty="0">
                <a:solidFill>
                  <a:srgbClr val="008000"/>
                </a:solidFill>
                <a:latin typeface="Calibri"/>
              </a:rPr>
              <a:t>Contract ER </a:t>
            </a:r>
            <a:r>
              <a:rPr lang="en-US" sz="2200" b="1" dirty="0" smtClean="0">
                <a:solidFill>
                  <a:srgbClr val="008000"/>
                </a:solidFill>
                <a:latin typeface="Calibri"/>
              </a:rPr>
              <a:t>volume </a:t>
            </a:r>
            <a:r>
              <a:rPr lang="en-US" sz="2200" b="1" dirty="0">
                <a:solidFill>
                  <a:srgbClr val="008000"/>
                </a:solidFill>
                <a:latin typeface="Calibri"/>
              </a:rPr>
              <a:t>may be reduced </a:t>
            </a:r>
            <a:r>
              <a:rPr lang="en-US" sz="2200" dirty="0" smtClean="0">
                <a:solidFill>
                  <a:srgbClr val="008000"/>
                </a:solidFill>
                <a:latin typeface="Calibri"/>
              </a:rPr>
              <a:t>accordingly</a:t>
            </a:r>
          </a:p>
          <a:p>
            <a:pPr marL="800100">
              <a:spcBef>
                <a:spcPts val="0"/>
              </a:spcBef>
              <a:buFont typeface="Wingdings" pitchFamily="2" charset="2"/>
              <a:buChar char="Ø"/>
            </a:pPr>
            <a:r>
              <a:rPr lang="en-US" sz="2200" dirty="0" smtClean="0">
                <a:solidFill>
                  <a:srgbClr val="008000"/>
                </a:solidFill>
                <a:latin typeface="Calibri"/>
              </a:rPr>
              <a:t>Reduction amount may be </a:t>
            </a:r>
            <a:r>
              <a:rPr lang="en-US" sz="2200" dirty="0">
                <a:solidFill>
                  <a:srgbClr val="008000"/>
                </a:solidFill>
                <a:latin typeface="Calibri"/>
              </a:rPr>
              <a:t>included in a </a:t>
            </a:r>
            <a:r>
              <a:rPr lang="en-US" sz="2200" b="1" dirty="0">
                <a:solidFill>
                  <a:srgbClr val="008000"/>
                </a:solidFill>
                <a:latin typeface="Calibri"/>
              </a:rPr>
              <a:t>Call </a:t>
            </a:r>
            <a:r>
              <a:rPr lang="en-US" sz="2200" b="1" dirty="0" smtClean="0">
                <a:solidFill>
                  <a:srgbClr val="008000"/>
                </a:solidFill>
                <a:latin typeface="Calibri"/>
              </a:rPr>
              <a:t>Option</a:t>
            </a:r>
          </a:p>
          <a:p>
            <a:pPr marL="457200" lvl="0" indent="-457200">
              <a:spcBef>
                <a:spcPts val="0"/>
              </a:spcBef>
              <a:buNone/>
            </a:pPr>
            <a:endParaRPr lang="en-US" sz="2000" dirty="0" smtClean="0">
              <a:solidFill>
                <a:srgbClr val="008000"/>
              </a:solidFill>
              <a:latin typeface="Calibri"/>
            </a:endParaRPr>
          </a:p>
          <a:p>
            <a:pPr marL="457200" indent="-457200">
              <a:spcBef>
                <a:spcPts val="0"/>
              </a:spcBef>
            </a:pPr>
            <a:r>
              <a:rPr lang="en-US" sz="2200" dirty="0" smtClean="0">
                <a:solidFill>
                  <a:srgbClr val="008000"/>
                </a:solidFill>
                <a:latin typeface="Calibri"/>
              </a:rPr>
              <a:t>In </a:t>
            </a:r>
            <a:r>
              <a:rPr lang="en-US" sz="2200" dirty="0">
                <a:solidFill>
                  <a:srgbClr val="008000"/>
                </a:solidFill>
                <a:latin typeface="Calibri"/>
              </a:rPr>
              <a:t>addition, </a:t>
            </a:r>
            <a:r>
              <a:rPr lang="en-US" sz="2200" dirty="0" smtClean="0">
                <a:solidFill>
                  <a:srgbClr val="008000"/>
                </a:solidFill>
                <a:latin typeface="Calibri"/>
              </a:rPr>
              <a:t>Seller </a:t>
            </a:r>
            <a:r>
              <a:rPr lang="en-US" sz="2200" dirty="0">
                <a:solidFill>
                  <a:srgbClr val="008000"/>
                </a:solidFill>
                <a:latin typeface="Calibri"/>
              </a:rPr>
              <a:t>and </a:t>
            </a:r>
            <a:r>
              <a:rPr lang="en-US" sz="2200" dirty="0" smtClean="0">
                <a:solidFill>
                  <a:srgbClr val="008000"/>
                </a:solidFill>
                <a:latin typeface="Calibri"/>
              </a:rPr>
              <a:t>Buyer </a:t>
            </a:r>
            <a:r>
              <a:rPr lang="en-US" sz="2200" dirty="0">
                <a:solidFill>
                  <a:srgbClr val="008000"/>
                </a:solidFill>
                <a:latin typeface="Calibri"/>
              </a:rPr>
              <a:t>may </a:t>
            </a:r>
            <a:r>
              <a:rPr lang="en-US" sz="2200" b="1" dirty="0">
                <a:solidFill>
                  <a:srgbClr val="008000"/>
                </a:solidFill>
                <a:latin typeface="Calibri"/>
              </a:rPr>
              <a:t>agree on additional </a:t>
            </a:r>
            <a:r>
              <a:rPr lang="en-US" sz="2200" b="1" dirty="0" smtClean="0">
                <a:solidFill>
                  <a:srgbClr val="008000"/>
                </a:solidFill>
                <a:latin typeface="Calibri"/>
              </a:rPr>
              <a:t>steps</a:t>
            </a:r>
            <a:r>
              <a:rPr lang="en-US" sz="2200" dirty="0" smtClean="0">
                <a:solidFill>
                  <a:srgbClr val="008000"/>
                </a:solidFill>
                <a:latin typeface="Calibri"/>
              </a:rPr>
              <a:t>:</a:t>
            </a:r>
          </a:p>
          <a:p>
            <a:pPr marL="457200" indent="-457200">
              <a:spcBef>
                <a:spcPts val="0"/>
              </a:spcBef>
            </a:pPr>
            <a:endParaRPr lang="en-US" sz="800" dirty="0" smtClean="0">
              <a:solidFill>
                <a:srgbClr val="008000"/>
              </a:solidFill>
              <a:latin typeface="Calibri"/>
            </a:endParaRPr>
          </a:p>
          <a:p>
            <a:pPr marL="800100">
              <a:spcBef>
                <a:spcPts val="0"/>
              </a:spcBef>
              <a:buFont typeface="Wingdings" pitchFamily="2" charset="2"/>
              <a:buChar char="Ø"/>
            </a:pPr>
            <a:r>
              <a:rPr lang="en-US" sz="2200" dirty="0" smtClean="0">
                <a:solidFill>
                  <a:srgbClr val="008000"/>
                </a:solidFill>
                <a:latin typeface="Calibri"/>
              </a:rPr>
              <a:t>To make progress on Seller’s ability to </a:t>
            </a:r>
            <a:r>
              <a:rPr lang="en-US" sz="2200" dirty="0">
                <a:solidFill>
                  <a:srgbClr val="008000"/>
                </a:solidFill>
                <a:latin typeface="Calibri"/>
              </a:rPr>
              <a:t>transfer Title to such ERs </a:t>
            </a:r>
            <a:r>
              <a:rPr lang="en-US" sz="2200" b="1" dirty="0">
                <a:solidFill>
                  <a:srgbClr val="008000"/>
                </a:solidFill>
                <a:latin typeface="Calibri"/>
              </a:rPr>
              <a:t>at the time of ER </a:t>
            </a:r>
            <a:r>
              <a:rPr lang="en-US" sz="2200" b="1" dirty="0" smtClean="0">
                <a:solidFill>
                  <a:srgbClr val="008000"/>
                </a:solidFill>
                <a:latin typeface="Calibri"/>
              </a:rPr>
              <a:t>transfer</a:t>
            </a:r>
          </a:p>
          <a:p>
            <a:pPr marL="800100">
              <a:spcBef>
                <a:spcPts val="0"/>
              </a:spcBef>
              <a:buFont typeface="Wingdings" pitchFamily="2" charset="2"/>
              <a:buChar char="Ø"/>
            </a:pPr>
            <a:r>
              <a:rPr lang="en-US" sz="2200" dirty="0" smtClean="0">
                <a:solidFill>
                  <a:srgbClr val="008000"/>
                </a:solidFill>
                <a:latin typeface="Calibri"/>
              </a:rPr>
              <a:t>Such progress could become a </a:t>
            </a:r>
            <a:r>
              <a:rPr lang="en-US" sz="2200" b="1" dirty="0" smtClean="0">
                <a:solidFill>
                  <a:srgbClr val="008000"/>
                </a:solidFill>
                <a:latin typeface="Calibri"/>
              </a:rPr>
              <a:t>milestone</a:t>
            </a:r>
            <a:r>
              <a:rPr lang="en-US" sz="2200" dirty="0" smtClean="0">
                <a:solidFill>
                  <a:srgbClr val="008000"/>
                </a:solidFill>
                <a:latin typeface="Calibri"/>
              </a:rPr>
              <a:t> for any interim advance payments</a:t>
            </a:r>
          </a:p>
          <a:p>
            <a:pPr marL="457200" indent="-457200">
              <a:spcBef>
                <a:spcPts val="0"/>
              </a:spcBef>
              <a:buNone/>
            </a:pPr>
            <a:endParaRPr lang="en-US" sz="2000" dirty="0" smtClean="0">
              <a:solidFill>
                <a:srgbClr val="008000"/>
              </a:solidFill>
              <a:latin typeface="Calibri"/>
            </a:endParaRPr>
          </a:p>
          <a:p>
            <a:pPr marL="457200" lvl="0" indent="-457200">
              <a:spcBef>
                <a:spcPts val="0"/>
              </a:spcBef>
            </a:pPr>
            <a:r>
              <a:rPr lang="en-US" sz="2200" dirty="0" smtClean="0">
                <a:solidFill>
                  <a:srgbClr val="008000"/>
                </a:solidFill>
                <a:latin typeface="Calibri"/>
              </a:rPr>
              <a:t>However</a:t>
            </a:r>
            <a:r>
              <a:rPr lang="en-US" sz="2200" dirty="0">
                <a:solidFill>
                  <a:srgbClr val="008000"/>
                </a:solidFill>
                <a:latin typeface="Calibri"/>
              </a:rPr>
              <a:t>, if </a:t>
            </a:r>
            <a:r>
              <a:rPr lang="en-US" sz="2200" dirty="0" smtClean="0">
                <a:solidFill>
                  <a:srgbClr val="008000"/>
                </a:solidFill>
                <a:latin typeface="Calibri"/>
              </a:rPr>
              <a:t>prior to </a:t>
            </a:r>
            <a:r>
              <a:rPr lang="en-US" sz="2200" dirty="0">
                <a:solidFill>
                  <a:srgbClr val="008000"/>
                </a:solidFill>
                <a:latin typeface="Calibri"/>
              </a:rPr>
              <a:t>ERPA signature the amount of ERs for which </a:t>
            </a:r>
            <a:r>
              <a:rPr lang="en-US" sz="2200" dirty="0" smtClean="0">
                <a:solidFill>
                  <a:srgbClr val="008000"/>
                </a:solidFill>
                <a:latin typeface="Calibri"/>
              </a:rPr>
              <a:t>Seller </a:t>
            </a:r>
            <a:r>
              <a:rPr lang="en-US" sz="2200" dirty="0">
                <a:solidFill>
                  <a:srgbClr val="008000"/>
                </a:solidFill>
                <a:latin typeface="Calibri"/>
              </a:rPr>
              <a:t>cannot demonstrate its ability to transfer Title to ERs is </a:t>
            </a:r>
            <a:r>
              <a:rPr lang="en-US" sz="2200" b="1" dirty="0">
                <a:solidFill>
                  <a:srgbClr val="008000"/>
                </a:solidFill>
                <a:latin typeface="Calibri"/>
              </a:rPr>
              <a:t>significant</a:t>
            </a:r>
            <a:r>
              <a:rPr lang="en-US" sz="2200" dirty="0">
                <a:solidFill>
                  <a:srgbClr val="008000"/>
                </a:solidFill>
                <a:latin typeface="Calibri"/>
              </a:rPr>
              <a:t>, </a:t>
            </a:r>
            <a:r>
              <a:rPr lang="en-US" sz="2200" b="1" dirty="0">
                <a:solidFill>
                  <a:srgbClr val="008000"/>
                </a:solidFill>
                <a:latin typeface="Calibri"/>
              </a:rPr>
              <a:t>ERPA signature may be postponed</a:t>
            </a:r>
            <a:r>
              <a:rPr lang="en-US" sz="2200" dirty="0">
                <a:solidFill>
                  <a:srgbClr val="008000"/>
                </a:solidFill>
                <a:latin typeface="Calibri"/>
              </a:rPr>
              <a:t> until </a:t>
            </a:r>
            <a:r>
              <a:rPr lang="en-US" sz="2200" dirty="0" smtClean="0">
                <a:solidFill>
                  <a:srgbClr val="008000"/>
                </a:solidFill>
                <a:latin typeface="Calibri"/>
              </a:rPr>
              <a:t>Seller </a:t>
            </a:r>
            <a:r>
              <a:rPr lang="en-US" sz="2200" dirty="0">
                <a:solidFill>
                  <a:srgbClr val="008000"/>
                </a:solidFill>
                <a:latin typeface="Calibri"/>
              </a:rPr>
              <a:t>can demonstrate its ability to transfer Title to ERs to an increased amount of ERs</a:t>
            </a:r>
            <a:r>
              <a:rPr lang="en-US" sz="2200" dirty="0" smtClean="0">
                <a:solidFill>
                  <a:srgbClr val="008000"/>
                </a:solidFill>
                <a:latin typeface="Calibri"/>
              </a:rPr>
              <a:t>.</a:t>
            </a:r>
            <a:endParaRPr lang="en-US" sz="2200" dirty="0" smtClean="0">
              <a:solidFill>
                <a:srgbClr val="008000"/>
              </a:solidFill>
            </a:endParaRPr>
          </a:p>
        </p:txBody>
      </p:sp>
      <p:sp>
        <p:nvSpPr>
          <p:cNvPr id="5" name="Slide Number Placeholder 7"/>
          <p:cNvSpPr txBox="1">
            <a:spLocks/>
          </p:cNvSpPr>
          <p:nvPr/>
        </p:nvSpPr>
        <p:spPr>
          <a:xfrm>
            <a:off x="8153400" y="6356350"/>
            <a:ext cx="685800" cy="501650"/>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AE587A-CACC-4F44-9A95-A328C995E06C}" type="slidenum">
              <a:rPr kumimoji="0" lang="en-US" sz="1800" b="0" i="0" u="none" strike="noStrike" kern="1200" cap="none" spc="0" normalizeH="0" baseline="0" noProof="0" smtClean="0">
                <a:ln>
                  <a:noFill/>
                </a:ln>
                <a:solidFill>
                  <a:schemeClr val="tx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800" b="0" i="0" u="none" strike="noStrike" kern="1200" cap="none" spc="0" normalizeH="0" baseline="0" noProof="0" dirty="0">
              <a:ln>
                <a:noFill/>
              </a:ln>
              <a:solidFill>
                <a:schemeClr val="tx1"/>
              </a:solidFill>
              <a:effectLst/>
              <a:uLnTx/>
              <a:uFillTx/>
              <a:latin typeface="+mn-lt"/>
              <a:ea typeface="+mn-ea"/>
              <a:cs typeface="+mn-cs"/>
            </a:endParaRPr>
          </a:p>
        </p:txBody>
      </p:sp>
      <p:sp>
        <p:nvSpPr>
          <p:cNvPr id="6" name="TextBox 5"/>
          <p:cNvSpPr txBox="1"/>
          <p:nvPr/>
        </p:nvSpPr>
        <p:spPr>
          <a:xfrm>
            <a:off x="-12700" y="0"/>
            <a:ext cx="9144000" cy="1077218"/>
          </a:xfrm>
          <a:prstGeom prst="rect">
            <a:avLst/>
          </a:prstGeom>
          <a:noFill/>
        </p:spPr>
        <p:txBody>
          <a:bodyPr wrap="square" rtlCol="0">
            <a:spAutoFit/>
          </a:bodyPr>
          <a:lstStyle/>
          <a:p>
            <a:pPr algn="ctr"/>
            <a:r>
              <a:rPr lang="en-US" sz="3200" b="1" dirty="0" smtClean="0">
                <a:solidFill>
                  <a:srgbClr val="C00000"/>
                </a:solidFill>
              </a:rPr>
              <a:t>Transfer of ‘Title to ERs’ (1)</a:t>
            </a:r>
          </a:p>
          <a:p>
            <a:pPr algn="ctr"/>
            <a:r>
              <a:rPr lang="en-US" sz="3200" b="1" dirty="0" smtClean="0">
                <a:solidFill>
                  <a:srgbClr val="C00000"/>
                </a:solidFill>
              </a:rPr>
              <a:t>- Implications on FCPF ERPA General Conditions -</a:t>
            </a:r>
            <a:endParaRPr lang="en-US" sz="3200" b="1" dirty="0">
              <a:solidFill>
                <a:srgbClr val="C00000"/>
              </a:solidFill>
            </a:endParaRPr>
          </a:p>
        </p:txBody>
      </p:sp>
    </p:spTree>
    <p:extLst>
      <p:ext uri="{BB962C8B-B14F-4D97-AF65-F5344CB8AC3E}">
        <p14:creationId xmlns:p14="http://schemas.microsoft.com/office/powerpoint/2010/main" val="390163872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6"/>
          <p:cNvSpPr>
            <a:spLocks noChangeArrowheads="1"/>
          </p:cNvSpPr>
          <p:nvPr/>
        </p:nvSpPr>
        <p:spPr bwMode="auto">
          <a:xfrm>
            <a:off x="1066800" y="1066800"/>
            <a:ext cx="7162800" cy="3886200"/>
          </a:xfrm>
          <a:prstGeom prst="rect">
            <a:avLst/>
          </a:prstGeom>
          <a:noFill/>
          <a:ln w="28575">
            <a:noFill/>
            <a:miter lim="800000"/>
            <a:headEnd/>
            <a:tailEnd/>
          </a:ln>
        </p:spPr>
        <p:txBody>
          <a:bodyPr wrap="none" anchor="ctr"/>
          <a:lstStyle/>
          <a:p>
            <a:endParaRPr lang="en-US"/>
          </a:p>
        </p:txBody>
      </p:sp>
      <p:sp>
        <p:nvSpPr>
          <p:cNvPr id="27652" name="Content Placeholder 2"/>
          <p:cNvSpPr>
            <a:spLocks noGrp="1"/>
          </p:cNvSpPr>
          <p:nvPr>
            <p:ph idx="1"/>
          </p:nvPr>
        </p:nvSpPr>
        <p:spPr>
          <a:xfrm>
            <a:off x="0" y="1066800"/>
            <a:ext cx="9131300" cy="5791200"/>
          </a:xfrm>
        </p:spPr>
        <p:txBody>
          <a:bodyPr>
            <a:normAutofit lnSpcReduction="10000"/>
          </a:bodyPr>
          <a:lstStyle/>
          <a:p>
            <a:pPr marL="0" lvl="0" indent="0">
              <a:spcBef>
                <a:spcPts val="0"/>
              </a:spcBef>
              <a:buNone/>
            </a:pPr>
            <a:r>
              <a:rPr lang="en-US" sz="2200" b="1" dirty="0" smtClean="0">
                <a:solidFill>
                  <a:srgbClr val="008000"/>
                </a:solidFill>
                <a:latin typeface="Calibri"/>
              </a:rPr>
              <a:t>B.  PRIOR TO ER TRANSFER</a:t>
            </a:r>
            <a:endParaRPr lang="en-US" sz="2200" b="1" dirty="0">
              <a:solidFill>
                <a:srgbClr val="008000"/>
              </a:solidFill>
              <a:latin typeface="Calibri"/>
            </a:endParaRPr>
          </a:p>
          <a:p>
            <a:pPr marL="0" lvl="0" indent="0">
              <a:spcBef>
                <a:spcPts val="0"/>
              </a:spcBef>
              <a:buNone/>
            </a:pPr>
            <a:endParaRPr lang="en-US" sz="1000" dirty="0">
              <a:solidFill>
                <a:srgbClr val="008000"/>
              </a:solidFill>
              <a:latin typeface="Calibri"/>
            </a:endParaRPr>
          </a:p>
          <a:p>
            <a:pPr marL="457200" lvl="0" indent="-457200">
              <a:spcBef>
                <a:spcPts val="0"/>
              </a:spcBef>
            </a:pPr>
            <a:r>
              <a:rPr lang="en-US" sz="2200" dirty="0" smtClean="0">
                <a:solidFill>
                  <a:srgbClr val="008000"/>
                </a:solidFill>
                <a:latin typeface="Calibri"/>
              </a:rPr>
              <a:t>Under </a:t>
            </a:r>
            <a:r>
              <a:rPr lang="en-US" sz="2200" dirty="0">
                <a:solidFill>
                  <a:srgbClr val="008000"/>
                </a:solidFill>
                <a:latin typeface="Calibri"/>
              </a:rPr>
              <a:t>the FCPF ERPA, </a:t>
            </a:r>
            <a:r>
              <a:rPr lang="en-US" sz="2200" b="1" dirty="0" smtClean="0">
                <a:solidFill>
                  <a:srgbClr val="008000"/>
                </a:solidFill>
                <a:latin typeface="Calibri"/>
              </a:rPr>
              <a:t>Seller </a:t>
            </a:r>
            <a:r>
              <a:rPr lang="en-US" sz="2200" b="1" dirty="0">
                <a:solidFill>
                  <a:srgbClr val="008000"/>
                </a:solidFill>
                <a:latin typeface="Calibri"/>
              </a:rPr>
              <a:t>has to represent and warrant </a:t>
            </a:r>
            <a:r>
              <a:rPr lang="en-US" sz="2200" dirty="0">
                <a:solidFill>
                  <a:srgbClr val="008000"/>
                </a:solidFill>
                <a:latin typeface="Calibri"/>
              </a:rPr>
              <a:t>to </a:t>
            </a:r>
            <a:r>
              <a:rPr lang="en-US" sz="2200" dirty="0" smtClean="0">
                <a:solidFill>
                  <a:srgbClr val="008000"/>
                </a:solidFill>
                <a:latin typeface="Calibri"/>
              </a:rPr>
              <a:t>Buyer at every </a:t>
            </a:r>
            <a:r>
              <a:rPr lang="en-US" sz="2200" dirty="0">
                <a:solidFill>
                  <a:srgbClr val="008000"/>
                </a:solidFill>
                <a:latin typeface="Calibri"/>
              </a:rPr>
              <a:t>time </a:t>
            </a:r>
            <a:r>
              <a:rPr lang="en-US" sz="2200" dirty="0" smtClean="0">
                <a:solidFill>
                  <a:srgbClr val="008000"/>
                </a:solidFill>
                <a:latin typeface="Calibri"/>
              </a:rPr>
              <a:t>of ER transfer </a:t>
            </a:r>
            <a:r>
              <a:rPr lang="en-US" sz="2200" dirty="0">
                <a:solidFill>
                  <a:srgbClr val="008000"/>
                </a:solidFill>
                <a:latin typeface="Calibri"/>
              </a:rPr>
              <a:t>that it </a:t>
            </a:r>
            <a:r>
              <a:rPr lang="en-US" sz="2200" dirty="0" smtClean="0">
                <a:solidFill>
                  <a:srgbClr val="008000"/>
                </a:solidFill>
                <a:latin typeface="Calibri"/>
              </a:rPr>
              <a:t>has transferred Title </a:t>
            </a:r>
            <a:r>
              <a:rPr lang="en-US" sz="2200" dirty="0">
                <a:solidFill>
                  <a:srgbClr val="008000"/>
                </a:solidFill>
                <a:latin typeface="Calibri"/>
              </a:rPr>
              <a:t>to </a:t>
            </a:r>
            <a:r>
              <a:rPr lang="en-US" sz="2200" dirty="0" smtClean="0">
                <a:solidFill>
                  <a:srgbClr val="008000"/>
                </a:solidFill>
                <a:latin typeface="Calibri"/>
              </a:rPr>
              <a:t>ERs </a:t>
            </a:r>
            <a:r>
              <a:rPr lang="en-US" sz="2200" dirty="0">
                <a:solidFill>
                  <a:srgbClr val="008000"/>
                </a:solidFill>
                <a:latin typeface="Calibri"/>
              </a:rPr>
              <a:t>free of any third party </a:t>
            </a:r>
            <a:r>
              <a:rPr lang="en-US" sz="2200" dirty="0" smtClean="0">
                <a:solidFill>
                  <a:srgbClr val="008000"/>
                </a:solidFill>
                <a:latin typeface="Calibri"/>
              </a:rPr>
              <a:t>rights.</a:t>
            </a:r>
          </a:p>
          <a:p>
            <a:pPr marL="457200" lvl="0" indent="-457200">
              <a:spcBef>
                <a:spcPts val="0"/>
              </a:spcBef>
            </a:pPr>
            <a:endParaRPr lang="en-US" sz="800" dirty="0" smtClean="0">
              <a:solidFill>
                <a:srgbClr val="008000"/>
              </a:solidFill>
              <a:latin typeface="Calibri"/>
            </a:endParaRPr>
          </a:p>
          <a:p>
            <a:pPr marL="457200" lvl="0" indent="-457200">
              <a:spcBef>
                <a:spcPts val="0"/>
              </a:spcBef>
            </a:pPr>
            <a:r>
              <a:rPr lang="en-US" sz="2200" dirty="0" smtClean="0">
                <a:solidFill>
                  <a:srgbClr val="008000"/>
                </a:solidFill>
                <a:latin typeface="Calibri"/>
              </a:rPr>
              <a:t>If Seller’s ability to transfer unencumbered Title to a portion of ERs is still </a:t>
            </a:r>
            <a:r>
              <a:rPr lang="en-US" sz="2200" b="1" dirty="0" smtClean="0">
                <a:solidFill>
                  <a:srgbClr val="008000"/>
                </a:solidFill>
                <a:latin typeface="Calibri"/>
              </a:rPr>
              <a:t>unclear</a:t>
            </a:r>
            <a:r>
              <a:rPr lang="en-US" sz="2200" dirty="0" smtClean="0">
                <a:solidFill>
                  <a:srgbClr val="008000"/>
                </a:solidFill>
                <a:latin typeface="Calibri"/>
              </a:rPr>
              <a:t> and/or is </a:t>
            </a:r>
            <a:r>
              <a:rPr lang="en-US" sz="2200" b="1" dirty="0" smtClean="0">
                <a:solidFill>
                  <a:srgbClr val="008000"/>
                </a:solidFill>
                <a:latin typeface="Calibri"/>
              </a:rPr>
              <a:t>contested</a:t>
            </a:r>
            <a:r>
              <a:rPr lang="en-US" sz="2200" dirty="0" smtClean="0">
                <a:solidFill>
                  <a:srgbClr val="008000"/>
                </a:solidFill>
                <a:latin typeface="Calibri"/>
              </a:rPr>
              <a:t> by any </a:t>
            </a:r>
            <a:r>
              <a:rPr lang="en-US" sz="2200" dirty="0">
                <a:solidFill>
                  <a:srgbClr val="008000"/>
                </a:solidFill>
                <a:latin typeface="Calibri"/>
              </a:rPr>
              <a:t>third party or </a:t>
            </a:r>
            <a:r>
              <a:rPr lang="en-US" sz="2200" dirty="0" smtClean="0">
                <a:solidFill>
                  <a:srgbClr val="008000"/>
                </a:solidFill>
                <a:latin typeface="Calibri"/>
              </a:rPr>
              <a:t>group:</a:t>
            </a:r>
          </a:p>
          <a:p>
            <a:pPr marL="457200" lvl="0" indent="-457200">
              <a:spcBef>
                <a:spcPts val="0"/>
              </a:spcBef>
            </a:pPr>
            <a:endParaRPr lang="en-US" sz="800" dirty="0" smtClean="0">
              <a:solidFill>
                <a:srgbClr val="008000"/>
              </a:solidFill>
              <a:latin typeface="Calibri"/>
            </a:endParaRPr>
          </a:p>
          <a:p>
            <a:pPr marL="914400" lvl="0" indent="-457200">
              <a:spcBef>
                <a:spcPts val="0"/>
              </a:spcBef>
              <a:buFont typeface="Wingdings" pitchFamily="2" charset="2"/>
              <a:buChar char="Ø"/>
            </a:pPr>
            <a:r>
              <a:rPr lang="en-US" sz="2200" dirty="0" smtClean="0">
                <a:solidFill>
                  <a:srgbClr val="008000"/>
                </a:solidFill>
                <a:latin typeface="Calibri"/>
              </a:rPr>
              <a:t>Transfer of unclear or contested ERs is </a:t>
            </a:r>
            <a:r>
              <a:rPr lang="en-US" sz="2200" b="1" dirty="0" smtClean="0">
                <a:solidFill>
                  <a:srgbClr val="008000"/>
                </a:solidFill>
                <a:latin typeface="Calibri"/>
              </a:rPr>
              <a:t>suspended</a:t>
            </a:r>
            <a:r>
              <a:rPr lang="en-US" sz="2200" dirty="0" smtClean="0">
                <a:solidFill>
                  <a:srgbClr val="008000"/>
                </a:solidFill>
                <a:latin typeface="Calibri"/>
              </a:rPr>
              <a:t>.</a:t>
            </a:r>
          </a:p>
          <a:p>
            <a:pPr marL="914400" lvl="0" indent="-457200">
              <a:spcBef>
                <a:spcPts val="0"/>
              </a:spcBef>
              <a:buFont typeface="Wingdings" pitchFamily="2" charset="2"/>
              <a:buChar char="Ø"/>
            </a:pPr>
            <a:r>
              <a:rPr lang="en-US" sz="2200" b="1" dirty="0" smtClean="0">
                <a:solidFill>
                  <a:srgbClr val="008000"/>
                </a:solidFill>
                <a:latin typeface="Calibri"/>
              </a:rPr>
              <a:t>Seller has to clarify its ability to transfer Title </a:t>
            </a:r>
            <a:r>
              <a:rPr lang="en-US" sz="2200" dirty="0" smtClean="0">
                <a:solidFill>
                  <a:srgbClr val="008000"/>
                </a:solidFill>
                <a:latin typeface="Calibri"/>
              </a:rPr>
              <a:t>to all verified ERs within </a:t>
            </a:r>
            <a:r>
              <a:rPr lang="en-US" sz="2200" dirty="0">
                <a:solidFill>
                  <a:srgbClr val="008000"/>
                </a:solidFill>
                <a:latin typeface="Calibri"/>
              </a:rPr>
              <a:t>specified time period </a:t>
            </a:r>
            <a:r>
              <a:rPr lang="en-US" sz="2200" dirty="0" smtClean="0">
                <a:solidFill>
                  <a:srgbClr val="008000"/>
                </a:solidFill>
                <a:latin typeface="Calibri"/>
              </a:rPr>
              <a:t>(e.g. through </a:t>
            </a:r>
            <a:r>
              <a:rPr lang="en-US" sz="2200" dirty="0">
                <a:solidFill>
                  <a:srgbClr val="008000"/>
                </a:solidFill>
                <a:latin typeface="Calibri"/>
              </a:rPr>
              <a:t>grievance redress </a:t>
            </a:r>
            <a:r>
              <a:rPr lang="en-US" sz="2200" dirty="0" smtClean="0">
                <a:solidFill>
                  <a:srgbClr val="008000"/>
                </a:solidFill>
                <a:latin typeface="Calibri"/>
              </a:rPr>
              <a:t>mechanism).</a:t>
            </a:r>
          </a:p>
          <a:p>
            <a:pPr marL="914400" lvl="0" indent="-457200">
              <a:spcBef>
                <a:spcPts val="0"/>
              </a:spcBef>
              <a:buFont typeface="Wingdings" pitchFamily="2" charset="2"/>
              <a:buChar char="Ø"/>
            </a:pPr>
            <a:r>
              <a:rPr lang="en-US" sz="2200" b="1" dirty="0">
                <a:solidFill>
                  <a:srgbClr val="008000"/>
                </a:solidFill>
                <a:latin typeface="Calibri"/>
              </a:rPr>
              <a:t>If Seller </a:t>
            </a:r>
            <a:r>
              <a:rPr lang="en-US" sz="2200" b="1" dirty="0" smtClean="0">
                <a:solidFill>
                  <a:srgbClr val="008000"/>
                </a:solidFill>
                <a:latin typeface="Calibri"/>
              </a:rPr>
              <a:t>can </a:t>
            </a:r>
            <a:r>
              <a:rPr lang="en-US" sz="2200" b="1" dirty="0">
                <a:solidFill>
                  <a:srgbClr val="008000"/>
                </a:solidFill>
                <a:latin typeface="Calibri"/>
              </a:rPr>
              <a:t>clarify </a:t>
            </a:r>
            <a:r>
              <a:rPr lang="en-US" sz="2200" dirty="0">
                <a:solidFill>
                  <a:srgbClr val="008000"/>
                </a:solidFill>
                <a:latin typeface="Calibri"/>
              </a:rPr>
              <a:t>its ability to transfer Title to all verified ERs within that specified time period</a:t>
            </a:r>
            <a:r>
              <a:rPr lang="en-US" sz="2200" dirty="0" smtClean="0">
                <a:solidFill>
                  <a:srgbClr val="008000"/>
                </a:solidFill>
                <a:latin typeface="Calibri"/>
              </a:rPr>
              <a:t>, transfer of ERs will be allowed to proceed. </a:t>
            </a:r>
          </a:p>
          <a:p>
            <a:pPr marL="914400" lvl="0" indent="-457200">
              <a:spcBef>
                <a:spcPts val="0"/>
              </a:spcBef>
              <a:buFont typeface="Wingdings" pitchFamily="2" charset="2"/>
              <a:buChar char="Ø"/>
            </a:pPr>
            <a:r>
              <a:rPr lang="en-US" sz="2200" b="1" dirty="0" smtClean="0">
                <a:solidFill>
                  <a:srgbClr val="008000"/>
                </a:solidFill>
                <a:latin typeface="Calibri"/>
              </a:rPr>
              <a:t>If Seller cannot clarify </a:t>
            </a:r>
            <a:r>
              <a:rPr lang="en-US" sz="2200" dirty="0" smtClean="0">
                <a:solidFill>
                  <a:srgbClr val="008000"/>
                </a:solidFill>
                <a:latin typeface="Calibri"/>
              </a:rPr>
              <a:t>its ability to transfer Title to all verified ERs within that specified time period, </a:t>
            </a:r>
            <a:r>
              <a:rPr lang="en-US" sz="2200" b="1" dirty="0" smtClean="0">
                <a:solidFill>
                  <a:srgbClr val="008000"/>
                </a:solidFill>
                <a:latin typeface="Calibri"/>
              </a:rPr>
              <a:t>Buyer may refuse transfer of the affected ERs</a:t>
            </a:r>
            <a:r>
              <a:rPr lang="en-US" sz="2200" dirty="0" smtClean="0">
                <a:solidFill>
                  <a:srgbClr val="008000"/>
                </a:solidFill>
                <a:latin typeface="Calibri"/>
              </a:rPr>
              <a:t>. As a result, </a:t>
            </a:r>
            <a:r>
              <a:rPr lang="en-US" sz="2200" b="1" dirty="0" smtClean="0">
                <a:solidFill>
                  <a:srgbClr val="008000"/>
                </a:solidFill>
                <a:latin typeface="Calibri"/>
              </a:rPr>
              <a:t>no payment for such affected ERs </a:t>
            </a:r>
            <a:r>
              <a:rPr lang="en-US" sz="2200" dirty="0" smtClean="0">
                <a:solidFill>
                  <a:srgbClr val="008000"/>
                </a:solidFill>
                <a:latin typeface="Calibri"/>
              </a:rPr>
              <a:t>would become due.</a:t>
            </a:r>
          </a:p>
          <a:p>
            <a:pPr marL="914400" lvl="0" indent="-457200">
              <a:spcBef>
                <a:spcPts val="0"/>
              </a:spcBef>
              <a:buFont typeface="Wingdings" pitchFamily="2" charset="2"/>
              <a:buChar char="Ø"/>
            </a:pPr>
            <a:r>
              <a:rPr lang="en-US" sz="2200" dirty="0" smtClean="0">
                <a:solidFill>
                  <a:srgbClr val="008000"/>
                </a:solidFill>
                <a:latin typeface="Calibri"/>
              </a:rPr>
              <a:t>In the latter case, Seller may have its ability to transfer Title to such affected ERs clarified by the time of the next transfer of ERs.</a:t>
            </a:r>
          </a:p>
        </p:txBody>
      </p:sp>
      <p:sp>
        <p:nvSpPr>
          <p:cNvPr id="5" name="Slide Number Placeholder 7"/>
          <p:cNvSpPr txBox="1">
            <a:spLocks/>
          </p:cNvSpPr>
          <p:nvPr/>
        </p:nvSpPr>
        <p:spPr>
          <a:xfrm>
            <a:off x="8153400" y="6356350"/>
            <a:ext cx="685800" cy="501650"/>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AE587A-CACC-4F44-9A95-A328C995E06C}" type="slidenum">
              <a:rPr kumimoji="0" lang="en-US" sz="1800" b="0" i="0" u="none" strike="noStrike" kern="1200" cap="none" spc="0" normalizeH="0" baseline="0" noProof="0" smtClean="0">
                <a:ln>
                  <a:noFill/>
                </a:ln>
                <a:solidFill>
                  <a:schemeClr val="tx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800" b="0" i="0" u="none" strike="noStrike" kern="1200" cap="none" spc="0" normalizeH="0" baseline="0" noProof="0" dirty="0">
              <a:ln>
                <a:noFill/>
              </a:ln>
              <a:solidFill>
                <a:schemeClr val="tx1"/>
              </a:solidFill>
              <a:effectLst/>
              <a:uLnTx/>
              <a:uFillTx/>
              <a:latin typeface="+mn-lt"/>
              <a:ea typeface="+mn-ea"/>
              <a:cs typeface="+mn-cs"/>
            </a:endParaRPr>
          </a:p>
        </p:txBody>
      </p:sp>
      <p:sp>
        <p:nvSpPr>
          <p:cNvPr id="6" name="TextBox 5"/>
          <p:cNvSpPr txBox="1"/>
          <p:nvPr/>
        </p:nvSpPr>
        <p:spPr>
          <a:xfrm>
            <a:off x="-12700" y="0"/>
            <a:ext cx="9144000" cy="1077218"/>
          </a:xfrm>
          <a:prstGeom prst="rect">
            <a:avLst/>
          </a:prstGeom>
          <a:noFill/>
        </p:spPr>
        <p:txBody>
          <a:bodyPr wrap="square" rtlCol="0">
            <a:spAutoFit/>
          </a:bodyPr>
          <a:lstStyle/>
          <a:p>
            <a:pPr algn="ctr"/>
            <a:r>
              <a:rPr lang="en-US" sz="3200" b="1" dirty="0" smtClean="0">
                <a:solidFill>
                  <a:srgbClr val="C00000"/>
                </a:solidFill>
              </a:rPr>
              <a:t>Transfer of ‘Title to ERs’ (2)</a:t>
            </a:r>
          </a:p>
          <a:p>
            <a:pPr algn="ctr"/>
            <a:r>
              <a:rPr lang="en-US" sz="3200" b="1" dirty="0" smtClean="0">
                <a:solidFill>
                  <a:srgbClr val="C00000"/>
                </a:solidFill>
              </a:rPr>
              <a:t>- Implications on FCPF ERPA General Conditions -</a:t>
            </a:r>
            <a:endParaRPr lang="en-US" sz="3200" b="1" dirty="0">
              <a:solidFill>
                <a:srgbClr val="C00000"/>
              </a:solidFill>
            </a:endParaRPr>
          </a:p>
        </p:txBody>
      </p:sp>
    </p:spTree>
    <p:extLst>
      <p:ext uri="{BB962C8B-B14F-4D97-AF65-F5344CB8AC3E}">
        <p14:creationId xmlns:p14="http://schemas.microsoft.com/office/powerpoint/2010/main" val="128000387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6"/>
          <p:cNvSpPr>
            <a:spLocks noChangeArrowheads="1"/>
          </p:cNvSpPr>
          <p:nvPr/>
        </p:nvSpPr>
        <p:spPr bwMode="auto">
          <a:xfrm>
            <a:off x="1066800" y="1066800"/>
            <a:ext cx="7162800" cy="3886200"/>
          </a:xfrm>
          <a:prstGeom prst="rect">
            <a:avLst/>
          </a:prstGeom>
          <a:noFill/>
          <a:ln w="28575">
            <a:noFill/>
            <a:miter lim="800000"/>
            <a:headEnd/>
            <a:tailEnd/>
          </a:ln>
        </p:spPr>
        <p:txBody>
          <a:bodyPr wrap="none" anchor="ctr"/>
          <a:lstStyle/>
          <a:p>
            <a:endParaRPr lang="en-US"/>
          </a:p>
        </p:txBody>
      </p:sp>
      <p:sp>
        <p:nvSpPr>
          <p:cNvPr id="27652" name="Content Placeholder 2"/>
          <p:cNvSpPr>
            <a:spLocks noGrp="1"/>
          </p:cNvSpPr>
          <p:nvPr>
            <p:ph idx="1"/>
          </p:nvPr>
        </p:nvSpPr>
        <p:spPr>
          <a:xfrm>
            <a:off x="0" y="1066800"/>
            <a:ext cx="9131300" cy="5791200"/>
          </a:xfrm>
        </p:spPr>
        <p:txBody>
          <a:bodyPr>
            <a:normAutofit/>
          </a:bodyPr>
          <a:lstStyle/>
          <a:p>
            <a:pPr marL="0" lvl="0" indent="0">
              <a:spcBef>
                <a:spcPts val="0"/>
              </a:spcBef>
              <a:buNone/>
            </a:pPr>
            <a:r>
              <a:rPr lang="en-US" sz="2200" b="1" dirty="0">
                <a:solidFill>
                  <a:srgbClr val="008000"/>
                </a:solidFill>
                <a:latin typeface="Calibri"/>
              </a:rPr>
              <a:t>C</a:t>
            </a:r>
            <a:r>
              <a:rPr lang="en-US" sz="2200" b="1" dirty="0" smtClean="0">
                <a:solidFill>
                  <a:srgbClr val="008000"/>
                </a:solidFill>
                <a:latin typeface="Calibri"/>
              </a:rPr>
              <a:t>.  AFTER ER TRANSFER</a:t>
            </a:r>
            <a:endParaRPr lang="en-US" sz="2200" b="1" dirty="0">
              <a:solidFill>
                <a:srgbClr val="008000"/>
              </a:solidFill>
              <a:latin typeface="Calibri"/>
            </a:endParaRPr>
          </a:p>
          <a:p>
            <a:pPr marL="0" lvl="0" indent="0">
              <a:spcBef>
                <a:spcPts val="0"/>
              </a:spcBef>
              <a:buNone/>
            </a:pPr>
            <a:endParaRPr lang="en-US" sz="1000" dirty="0">
              <a:solidFill>
                <a:srgbClr val="008000"/>
              </a:solidFill>
              <a:latin typeface="Calibri"/>
            </a:endParaRPr>
          </a:p>
          <a:p>
            <a:pPr marL="457200" lvl="0" indent="-457200">
              <a:spcBef>
                <a:spcPts val="0"/>
              </a:spcBef>
            </a:pPr>
            <a:r>
              <a:rPr lang="en-US" sz="2200" dirty="0" smtClean="0">
                <a:solidFill>
                  <a:srgbClr val="008000"/>
                </a:solidFill>
                <a:latin typeface="Calibri"/>
              </a:rPr>
              <a:t>If any third party or group (</a:t>
            </a:r>
            <a:r>
              <a:rPr lang="en-US" sz="2200" b="1" dirty="0" smtClean="0">
                <a:solidFill>
                  <a:srgbClr val="008000"/>
                </a:solidFill>
                <a:latin typeface="Calibri"/>
              </a:rPr>
              <a:t>Contesting Party</a:t>
            </a:r>
            <a:r>
              <a:rPr lang="en-US" sz="2200" dirty="0" smtClean="0">
                <a:solidFill>
                  <a:srgbClr val="008000"/>
                </a:solidFill>
                <a:latin typeface="Calibri"/>
              </a:rPr>
              <a:t>) contests Seller’s Title to any transferred ERs (</a:t>
            </a:r>
            <a:r>
              <a:rPr lang="en-US" sz="2200" b="1" dirty="0" smtClean="0">
                <a:solidFill>
                  <a:srgbClr val="008000"/>
                </a:solidFill>
                <a:latin typeface="Calibri"/>
              </a:rPr>
              <a:t>Contested ERs</a:t>
            </a:r>
            <a:r>
              <a:rPr lang="en-US" sz="2200" dirty="0" smtClean="0">
                <a:solidFill>
                  <a:srgbClr val="008000"/>
                </a:solidFill>
                <a:latin typeface="Calibri"/>
              </a:rPr>
              <a:t>), the following procedures could apply:</a:t>
            </a:r>
          </a:p>
          <a:p>
            <a:pPr marL="457200" lvl="0" indent="-457200">
              <a:spcBef>
                <a:spcPts val="0"/>
              </a:spcBef>
            </a:pPr>
            <a:endParaRPr lang="en-US" sz="800" dirty="0" smtClean="0">
              <a:solidFill>
                <a:srgbClr val="008000"/>
              </a:solidFill>
              <a:latin typeface="Calibri"/>
            </a:endParaRPr>
          </a:p>
          <a:p>
            <a:pPr marL="914400" lvl="0" indent="-457200">
              <a:spcBef>
                <a:spcPts val="0"/>
              </a:spcBef>
              <a:buFont typeface="Wingdings" pitchFamily="2" charset="2"/>
              <a:buChar char="Ø"/>
            </a:pPr>
            <a:r>
              <a:rPr lang="en-US" sz="2200" dirty="0" smtClean="0">
                <a:solidFill>
                  <a:srgbClr val="008000"/>
                </a:solidFill>
                <a:latin typeface="Calibri"/>
              </a:rPr>
              <a:t>Unless Seller is able to have Contesting Party’s allegations regarding Title to the Contested ERs assessed and </a:t>
            </a:r>
            <a:r>
              <a:rPr lang="en-US" sz="2200" b="1" dirty="0" smtClean="0">
                <a:solidFill>
                  <a:srgbClr val="008000"/>
                </a:solidFill>
                <a:latin typeface="Calibri"/>
              </a:rPr>
              <a:t>resolved within a specified time period</a:t>
            </a:r>
            <a:r>
              <a:rPr lang="en-US" sz="2200" dirty="0" smtClean="0">
                <a:solidFill>
                  <a:srgbClr val="008000"/>
                </a:solidFill>
                <a:latin typeface="Calibri"/>
              </a:rPr>
              <a:t> (potentially by using an available grievance redress mechanism under the ER Program), Buyer may request </a:t>
            </a:r>
            <a:r>
              <a:rPr lang="en-US" sz="2200" b="1" dirty="0" smtClean="0">
                <a:solidFill>
                  <a:srgbClr val="008000"/>
                </a:solidFill>
                <a:latin typeface="Calibri"/>
              </a:rPr>
              <a:t>external legal counsel </a:t>
            </a:r>
            <a:r>
              <a:rPr lang="en-US" sz="2200" dirty="0" smtClean="0">
                <a:solidFill>
                  <a:srgbClr val="008000"/>
                </a:solidFill>
                <a:latin typeface="Calibri"/>
              </a:rPr>
              <a:t>to assess whether or not allegations by Contesting Party </a:t>
            </a:r>
            <a:r>
              <a:rPr lang="en-US" sz="2200" b="1" dirty="0" smtClean="0">
                <a:solidFill>
                  <a:srgbClr val="008000"/>
                </a:solidFill>
                <a:latin typeface="Calibri"/>
              </a:rPr>
              <a:t>appear (on its face (</a:t>
            </a:r>
            <a:r>
              <a:rPr lang="en-US" sz="2200" b="1" i="1" dirty="0" smtClean="0">
                <a:solidFill>
                  <a:srgbClr val="008000"/>
                </a:solidFill>
                <a:latin typeface="Calibri"/>
              </a:rPr>
              <a:t>prima facie</a:t>
            </a:r>
            <a:r>
              <a:rPr lang="en-US" sz="2200" b="1" dirty="0" smtClean="0">
                <a:solidFill>
                  <a:srgbClr val="008000"/>
                </a:solidFill>
                <a:latin typeface="Calibri"/>
              </a:rPr>
              <a:t>)) to have merit</a:t>
            </a:r>
            <a:r>
              <a:rPr lang="en-US" sz="2200" dirty="0" smtClean="0">
                <a:solidFill>
                  <a:srgbClr val="008000"/>
                </a:solidFill>
                <a:latin typeface="Calibri"/>
              </a:rPr>
              <a:t> under domestic law. </a:t>
            </a:r>
          </a:p>
          <a:p>
            <a:pPr marL="914400" lvl="0" indent="-457200">
              <a:spcBef>
                <a:spcPts val="0"/>
              </a:spcBef>
              <a:buFont typeface="Wingdings" pitchFamily="2" charset="2"/>
              <a:buChar char="Ø"/>
            </a:pPr>
            <a:r>
              <a:rPr lang="en-US" sz="2200" dirty="0" smtClean="0">
                <a:solidFill>
                  <a:srgbClr val="008000"/>
                </a:solidFill>
                <a:latin typeface="Calibri"/>
              </a:rPr>
              <a:t>If such assessment concludes that Contesting Party’s </a:t>
            </a:r>
            <a:r>
              <a:rPr lang="en-US" sz="2200" b="1" dirty="0" smtClean="0">
                <a:solidFill>
                  <a:srgbClr val="008000"/>
                </a:solidFill>
                <a:latin typeface="Calibri"/>
              </a:rPr>
              <a:t>allegations have no merit</a:t>
            </a:r>
            <a:r>
              <a:rPr lang="en-US" sz="2200" dirty="0" smtClean="0">
                <a:solidFill>
                  <a:srgbClr val="008000"/>
                </a:solidFill>
                <a:latin typeface="Calibri"/>
              </a:rPr>
              <a:t>, dispute related to the transfer of Title to the Contested ERs would be deemed resolved and no further action would be deemed necessary.</a:t>
            </a:r>
          </a:p>
          <a:p>
            <a:pPr marL="914400" lvl="0" indent="-457200">
              <a:spcBef>
                <a:spcPts val="0"/>
              </a:spcBef>
              <a:buFont typeface="Wingdings" pitchFamily="2" charset="2"/>
              <a:buChar char="Ø"/>
            </a:pPr>
            <a:r>
              <a:rPr lang="en-US" sz="2200" dirty="0" smtClean="0">
                <a:solidFill>
                  <a:srgbClr val="008000"/>
                </a:solidFill>
                <a:latin typeface="Calibri"/>
              </a:rPr>
              <a:t>If such assessment concludes that Contesting Party’s </a:t>
            </a:r>
            <a:r>
              <a:rPr lang="en-US" sz="2200" b="1" dirty="0" smtClean="0">
                <a:solidFill>
                  <a:srgbClr val="008000"/>
                </a:solidFill>
                <a:latin typeface="Calibri"/>
              </a:rPr>
              <a:t>allegations do have merit</a:t>
            </a:r>
            <a:r>
              <a:rPr lang="en-US" sz="2200" dirty="0" smtClean="0">
                <a:solidFill>
                  <a:srgbClr val="008000"/>
                </a:solidFill>
                <a:latin typeface="Calibri"/>
              </a:rPr>
              <a:t>, Contesting Party’s alleged failure to transfer Title to the Contested ERs would be deemed as an </a:t>
            </a:r>
            <a:r>
              <a:rPr lang="en-US" sz="2200" b="1" dirty="0" smtClean="0">
                <a:solidFill>
                  <a:srgbClr val="008000"/>
                </a:solidFill>
                <a:latin typeface="Calibri"/>
              </a:rPr>
              <a:t>Event of Default</a:t>
            </a:r>
            <a:r>
              <a:rPr lang="en-US" sz="2200" dirty="0" smtClean="0">
                <a:solidFill>
                  <a:srgbClr val="008000"/>
                </a:solidFill>
                <a:latin typeface="Calibri"/>
              </a:rPr>
              <a:t>.</a:t>
            </a:r>
          </a:p>
        </p:txBody>
      </p:sp>
      <p:sp>
        <p:nvSpPr>
          <p:cNvPr id="5" name="Slide Number Placeholder 7"/>
          <p:cNvSpPr txBox="1">
            <a:spLocks/>
          </p:cNvSpPr>
          <p:nvPr/>
        </p:nvSpPr>
        <p:spPr>
          <a:xfrm>
            <a:off x="8153400" y="6356350"/>
            <a:ext cx="685800" cy="501650"/>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AE587A-CACC-4F44-9A95-A328C995E06C}" type="slidenum">
              <a:rPr kumimoji="0" lang="en-US" sz="1800" b="0" i="0" u="none" strike="noStrike" kern="1200" cap="none" spc="0" normalizeH="0" baseline="0" noProof="0" smtClean="0">
                <a:ln>
                  <a:noFill/>
                </a:ln>
                <a:solidFill>
                  <a:schemeClr val="tx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800" b="0" i="0" u="none" strike="noStrike" kern="1200" cap="none" spc="0" normalizeH="0" baseline="0" noProof="0" dirty="0">
              <a:ln>
                <a:noFill/>
              </a:ln>
              <a:solidFill>
                <a:schemeClr val="tx1"/>
              </a:solidFill>
              <a:effectLst/>
              <a:uLnTx/>
              <a:uFillTx/>
              <a:latin typeface="+mn-lt"/>
              <a:ea typeface="+mn-ea"/>
              <a:cs typeface="+mn-cs"/>
            </a:endParaRPr>
          </a:p>
        </p:txBody>
      </p:sp>
      <p:sp>
        <p:nvSpPr>
          <p:cNvPr id="6" name="TextBox 5"/>
          <p:cNvSpPr txBox="1"/>
          <p:nvPr/>
        </p:nvSpPr>
        <p:spPr>
          <a:xfrm>
            <a:off x="-12700" y="0"/>
            <a:ext cx="9144000" cy="1077218"/>
          </a:xfrm>
          <a:prstGeom prst="rect">
            <a:avLst/>
          </a:prstGeom>
          <a:noFill/>
        </p:spPr>
        <p:txBody>
          <a:bodyPr wrap="square" rtlCol="0">
            <a:spAutoFit/>
          </a:bodyPr>
          <a:lstStyle/>
          <a:p>
            <a:pPr algn="ctr"/>
            <a:r>
              <a:rPr lang="en-US" sz="3200" b="1" dirty="0" smtClean="0">
                <a:solidFill>
                  <a:srgbClr val="C00000"/>
                </a:solidFill>
              </a:rPr>
              <a:t>Transfer of ‘Title to ERs’ (3)</a:t>
            </a:r>
          </a:p>
          <a:p>
            <a:pPr algn="ctr"/>
            <a:r>
              <a:rPr lang="en-US" sz="3200" b="1" dirty="0" smtClean="0">
                <a:solidFill>
                  <a:srgbClr val="C00000"/>
                </a:solidFill>
              </a:rPr>
              <a:t>- Implications on FCPF ERPA General Conditions -</a:t>
            </a:r>
            <a:endParaRPr lang="en-US" sz="3200" b="1" dirty="0">
              <a:solidFill>
                <a:srgbClr val="C00000"/>
              </a:solidFill>
            </a:endParaRPr>
          </a:p>
        </p:txBody>
      </p:sp>
    </p:spTree>
    <p:extLst>
      <p:ext uri="{BB962C8B-B14F-4D97-AF65-F5344CB8AC3E}">
        <p14:creationId xmlns:p14="http://schemas.microsoft.com/office/powerpoint/2010/main" val="70867534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6"/>
          <p:cNvSpPr>
            <a:spLocks noChangeArrowheads="1"/>
          </p:cNvSpPr>
          <p:nvPr/>
        </p:nvSpPr>
        <p:spPr bwMode="auto">
          <a:xfrm>
            <a:off x="1066800" y="1066800"/>
            <a:ext cx="7162800" cy="3886200"/>
          </a:xfrm>
          <a:prstGeom prst="rect">
            <a:avLst/>
          </a:prstGeom>
          <a:noFill/>
          <a:ln w="28575">
            <a:noFill/>
            <a:miter lim="800000"/>
            <a:headEnd/>
            <a:tailEnd/>
          </a:ln>
        </p:spPr>
        <p:txBody>
          <a:bodyPr wrap="none" anchor="ctr"/>
          <a:lstStyle/>
          <a:p>
            <a:endParaRPr lang="en-US"/>
          </a:p>
        </p:txBody>
      </p:sp>
      <p:sp>
        <p:nvSpPr>
          <p:cNvPr id="27652" name="Content Placeholder 2"/>
          <p:cNvSpPr>
            <a:spLocks noGrp="1"/>
          </p:cNvSpPr>
          <p:nvPr>
            <p:ph idx="1"/>
          </p:nvPr>
        </p:nvSpPr>
        <p:spPr>
          <a:xfrm>
            <a:off x="0" y="1066800"/>
            <a:ext cx="9131300" cy="5791200"/>
          </a:xfrm>
        </p:spPr>
        <p:txBody>
          <a:bodyPr>
            <a:normAutofit/>
          </a:bodyPr>
          <a:lstStyle/>
          <a:p>
            <a:pPr marL="0" lvl="0" indent="0">
              <a:spcBef>
                <a:spcPts val="0"/>
              </a:spcBef>
              <a:buNone/>
            </a:pPr>
            <a:r>
              <a:rPr lang="en-US" sz="2000" b="1" dirty="0">
                <a:solidFill>
                  <a:srgbClr val="008000"/>
                </a:solidFill>
                <a:latin typeface="Calibri"/>
              </a:rPr>
              <a:t>C</a:t>
            </a:r>
            <a:r>
              <a:rPr lang="en-US" sz="2000" b="1" dirty="0" smtClean="0">
                <a:solidFill>
                  <a:srgbClr val="008000"/>
                </a:solidFill>
                <a:latin typeface="Calibri"/>
              </a:rPr>
              <a:t>.  AFTER ER TRANSFER (</a:t>
            </a:r>
            <a:r>
              <a:rPr lang="en-US" sz="2000" b="1" i="1" dirty="0" smtClean="0">
                <a:solidFill>
                  <a:srgbClr val="008000"/>
                </a:solidFill>
                <a:latin typeface="Calibri"/>
              </a:rPr>
              <a:t>continued</a:t>
            </a:r>
            <a:r>
              <a:rPr lang="en-US" sz="2000" b="1" dirty="0" smtClean="0">
                <a:solidFill>
                  <a:srgbClr val="008000"/>
                </a:solidFill>
                <a:latin typeface="Calibri"/>
              </a:rPr>
              <a:t>)</a:t>
            </a:r>
            <a:endParaRPr lang="en-US" sz="2000" b="1" dirty="0">
              <a:solidFill>
                <a:srgbClr val="008000"/>
              </a:solidFill>
              <a:latin typeface="Calibri"/>
            </a:endParaRPr>
          </a:p>
          <a:p>
            <a:pPr marL="0" lvl="0" indent="0">
              <a:spcBef>
                <a:spcPts val="0"/>
              </a:spcBef>
              <a:buNone/>
            </a:pPr>
            <a:endParaRPr lang="en-US" sz="1000" dirty="0">
              <a:solidFill>
                <a:srgbClr val="008000"/>
              </a:solidFill>
              <a:latin typeface="Calibri"/>
            </a:endParaRPr>
          </a:p>
          <a:p>
            <a:pPr marL="457200" lvl="0" indent="-457200">
              <a:spcBef>
                <a:spcPts val="0"/>
              </a:spcBef>
            </a:pPr>
            <a:r>
              <a:rPr lang="en-US" sz="2000" dirty="0" smtClean="0">
                <a:solidFill>
                  <a:srgbClr val="008000"/>
                </a:solidFill>
                <a:latin typeface="Calibri"/>
              </a:rPr>
              <a:t>Such </a:t>
            </a:r>
            <a:r>
              <a:rPr lang="en-US" sz="2000" dirty="0">
                <a:solidFill>
                  <a:srgbClr val="008000"/>
                </a:solidFill>
                <a:latin typeface="Calibri"/>
              </a:rPr>
              <a:t>Event of Default </a:t>
            </a:r>
            <a:r>
              <a:rPr lang="en-US" sz="2000" dirty="0" smtClean="0">
                <a:solidFill>
                  <a:srgbClr val="008000"/>
                </a:solidFill>
                <a:latin typeface="Calibri"/>
              </a:rPr>
              <a:t>could </a:t>
            </a:r>
            <a:r>
              <a:rPr lang="en-US" sz="2000" dirty="0">
                <a:solidFill>
                  <a:srgbClr val="008000"/>
                </a:solidFill>
                <a:latin typeface="Calibri"/>
              </a:rPr>
              <a:t>trigger an </a:t>
            </a:r>
            <a:r>
              <a:rPr lang="en-US" sz="2000" b="1" dirty="0">
                <a:solidFill>
                  <a:srgbClr val="008000"/>
                </a:solidFill>
                <a:latin typeface="Calibri"/>
              </a:rPr>
              <a:t>Action Plan </a:t>
            </a:r>
            <a:r>
              <a:rPr lang="en-US" sz="2000" dirty="0">
                <a:solidFill>
                  <a:srgbClr val="008000"/>
                </a:solidFill>
                <a:latin typeface="Calibri"/>
              </a:rPr>
              <a:t>process under which Seller and Buyer </a:t>
            </a:r>
            <a:r>
              <a:rPr lang="en-US" sz="2000" dirty="0" smtClean="0">
                <a:solidFill>
                  <a:srgbClr val="008000"/>
                </a:solidFill>
                <a:latin typeface="Calibri"/>
              </a:rPr>
              <a:t>agree on </a:t>
            </a:r>
            <a:r>
              <a:rPr lang="en-US" sz="2000" b="1" dirty="0">
                <a:solidFill>
                  <a:srgbClr val="008000"/>
                </a:solidFill>
                <a:latin typeface="Calibri"/>
              </a:rPr>
              <a:t>plan to cure the Event of Default </a:t>
            </a:r>
            <a:r>
              <a:rPr lang="en-US" sz="2000" dirty="0">
                <a:solidFill>
                  <a:srgbClr val="008000"/>
                </a:solidFill>
                <a:latin typeface="Calibri"/>
              </a:rPr>
              <a:t>during a specified time period (e.g. by way of having Seller and Contesting Party agree on including the Contesting Party in the Benefit Sharing Plan in return for an express assignment of Title to the Contested ERs from the Contesting Party to the Seller</a:t>
            </a:r>
            <a:r>
              <a:rPr lang="en-US" sz="2000" dirty="0" smtClean="0">
                <a:solidFill>
                  <a:srgbClr val="008000"/>
                </a:solidFill>
                <a:latin typeface="Calibri"/>
              </a:rPr>
              <a:t>).</a:t>
            </a:r>
          </a:p>
          <a:p>
            <a:pPr marL="457200" lvl="0" indent="-457200">
              <a:spcBef>
                <a:spcPts val="0"/>
              </a:spcBef>
            </a:pPr>
            <a:endParaRPr lang="en-US" sz="800" dirty="0">
              <a:solidFill>
                <a:srgbClr val="008000"/>
              </a:solidFill>
              <a:latin typeface="Calibri"/>
            </a:endParaRPr>
          </a:p>
          <a:p>
            <a:pPr marL="457200" lvl="0" indent="-457200">
              <a:spcBef>
                <a:spcPts val="0"/>
              </a:spcBef>
            </a:pPr>
            <a:r>
              <a:rPr lang="en-US" sz="2000" dirty="0" smtClean="0">
                <a:solidFill>
                  <a:srgbClr val="008000"/>
                </a:solidFill>
                <a:latin typeface="Calibri"/>
              </a:rPr>
              <a:t>If </a:t>
            </a:r>
            <a:r>
              <a:rPr lang="en-US" sz="2000" dirty="0">
                <a:solidFill>
                  <a:srgbClr val="008000"/>
                </a:solidFill>
                <a:latin typeface="Calibri"/>
              </a:rPr>
              <a:t>Seller and Contesting Party </a:t>
            </a:r>
            <a:r>
              <a:rPr lang="en-US" sz="2000" b="1" dirty="0">
                <a:solidFill>
                  <a:srgbClr val="008000"/>
                </a:solidFill>
                <a:latin typeface="Calibri"/>
              </a:rPr>
              <a:t>succeed in curing the Event of Default</a:t>
            </a:r>
            <a:r>
              <a:rPr lang="en-US" sz="2000" dirty="0">
                <a:solidFill>
                  <a:srgbClr val="008000"/>
                </a:solidFill>
                <a:latin typeface="Calibri"/>
              </a:rPr>
              <a:t> </a:t>
            </a:r>
            <a:r>
              <a:rPr lang="en-US" sz="2000" dirty="0" smtClean="0">
                <a:solidFill>
                  <a:srgbClr val="008000"/>
                </a:solidFill>
                <a:latin typeface="Calibri"/>
              </a:rPr>
              <a:t>no further action would be deemed necessary.</a:t>
            </a:r>
          </a:p>
          <a:p>
            <a:pPr marL="457200" lvl="0" indent="-457200">
              <a:spcBef>
                <a:spcPts val="0"/>
              </a:spcBef>
            </a:pPr>
            <a:endParaRPr lang="en-US" sz="800" dirty="0">
              <a:solidFill>
                <a:srgbClr val="008000"/>
              </a:solidFill>
              <a:latin typeface="Calibri"/>
            </a:endParaRPr>
          </a:p>
          <a:p>
            <a:pPr marL="457200" lvl="0" indent="-457200">
              <a:spcBef>
                <a:spcPts val="0"/>
              </a:spcBef>
            </a:pPr>
            <a:r>
              <a:rPr lang="en-US" sz="2000" dirty="0" smtClean="0">
                <a:solidFill>
                  <a:srgbClr val="008000"/>
                </a:solidFill>
                <a:latin typeface="Calibri"/>
              </a:rPr>
              <a:t>If </a:t>
            </a:r>
            <a:r>
              <a:rPr lang="en-US" sz="2000" dirty="0">
                <a:solidFill>
                  <a:srgbClr val="008000"/>
                </a:solidFill>
                <a:latin typeface="Calibri"/>
              </a:rPr>
              <a:t>Seller and Contesting Party </a:t>
            </a:r>
            <a:r>
              <a:rPr lang="en-US" sz="2000" b="1" dirty="0">
                <a:solidFill>
                  <a:srgbClr val="008000"/>
                </a:solidFill>
                <a:latin typeface="Calibri"/>
              </a:rPr>
              <a:t>fail to cure the Event of </a:t>
            </a:r>
            <a:r>
              <a:rPr lang="en-US" sz="2000" b="1" dirty="0" smtClean="0">
                <a:solidFill>
                  <a:srgbClr val="008000"/>
                </a:solidFill>
                <a:latin typeface="Calibri"/>
              </a:rPr>
              <a:t>Default</a:t>
            </a:r>
            <a:r>
              <a:rPr lang="en-US" sz="2000" dirty="0" smtClean="0">
                <a:solidFill>
                  <a:srgbClr val="008000"/>
                </a:solidFill>
                <a:latin typeface="Calibri"/>
              </a:rPr>
              <a:t>, Buyer may decide </a:t>
            </a:r>
            <a:r>
              <a:rPr lang="en-US" sz="2000" dirty="0">
                <a:solidFill>
                  <a:srgbClr val="008000"/>
                </a:solidFill>
                <a:latin typeface="Calibri"/>
              </a:rPr>
              <a:t>to enter into a </a:t>
            </a:r>
            <a:r>
              <a:rPr lang="en-US" sz="2000" b="1" dirty="0">
                <a:solidFill>
                  <a:srgbClr val="008000"/>
                </a:solidFill>
                <a:latin typeface="Calibri"/>
              </a:rPr>
              <a:t>new Action Plan </a:t>
            </a:r>
            <a:r>
              <a:rPr lang="en-US" sz="2000" dirty="0">
                <a:solidFill>
                  <a:srgbClr val="008000"/>
                </a:solidFill>
                <a:latin typeface="Calibri"/>
              </a:rPr>
              <a:t>with </a:t>
            </a:r>
            <a:r>
              <a:rPr lang="en-US" sz="2000" dirty="0" smtClean="0">
                <a:solidFill>
                  <a:srgbClr val="008000"/>
                </a:solidFill>
                <a:latin typeface="Calibri"/>
              </a:rPr>
              <a:t>Seller </a:t>
            </a:r>
            <a:r>
              <a:rPr lang="en-US" sz="2000" b="1" dirty="0">
                <a:solidFill>
                  <a:srgbClr val="008000"/>
                </a:solidFill>
                <a:latin typeface="Calibri"/>
              </a:rPr>
              <a:t>or</a:t>
            </a:r>
            <a:r>
              <a:rPr lang="en-US" sz="2000" dirty="0">
                <a:solidFill>
                  <a:srgbClr val="008000"/>
                </a:solidFill>
                <a:latin typeface="Calibri"/>
              </a:rPr>
              <a:t> to exercise the </a:t>
            </a:r>
            <a:r>
              <a:rPr lang="en-US" sz="2000" b="1" dirty="0">
                <a:solidFill>
                  <a:srgbClr val="008000"/>
                </a:solidFill>
                <a:latin typeface="Calibri"/>
              </a:rPr>
              <a:t>following remedies</a:t>
            </a:r>
            <a:r>
              <a:rPr lang="en-US" sz="2000" dirty="0" smtClean="0">
                <a:solidFill>
                  <a:srgbClr val="008000"/>
                </a:solidFill>
                <a:latin typeface="Calibri"/>
              </a:rPr>
              <a:t>:</a:t>
            </a:r>
          </a:p>
          <a:p>
            <a:pPr marL="914400" lvl="0" indent="-457200">
              <a:spcBef>
                <a:spcPts val="0"/>
              </a:spcBef>
              <a:buFont typeface="Wingdings" pitchFamily="2" charset="2"/>
              <a:buChar char="Ø"/>
            </a:pPr>
            <a:r>
              <a:rPr lang="en-US" sz="2000" dirty="0" smtClean="0">
                <a:solidFill>
                  <a:srgbClr val="008000"/>
                </a:solidFill>
                <a:latin typeface="Calibri"/>
              </a:rPr>
              <a:t>[</a:t>
            </a:r>
            <a:r>
              <a:rPr lang="en-US" sz="2000" i="1" dirty="0" smtClean="0">
                <a:solidFill>
                  <a:srgbClr val="008000"/>
                </a:solidFill>
                <a:latin typeface="Calibri"/>
              </a:rPr>
              <a:t>If a buffer reserve is established for this purpose:</a:t>
            </a:r>
            <a:r>
              <a:rPr lang="en-US" sz="2000" dirty="0" smtClean="0">
                <a:solidFill>
                  <a:srgbClr val="008000"/>
                </a:solidFill>
                <a:latin typeface="Calibri"/>
              </a:rPr>
              <a:t> Request </a:t>
            </a:r>
            <a:r>
              <a:rPr lang="en-US" sz="2000" dirty="0">
                <a:solidFill>
                  <a:srgbClr val="008000"/>
                </a:solidFill>
                <a:latin typeface="Calibri"/>
              </a:rPr>
              <a:t>the release of an amount of </a:t>
            </a:r>
            <a:r>
              <a:rPr lang="en-US" sz="2000" dirty="0" smtClean="0">
                <a:solidFill>
                  <a:srgbClr val="008000"/>
                </a:solidFill>
                <a:latin typeface="Calibri"/>
              </a:rPr>
              <a:t>ERs deposited in a </a:t>
            </a:r>
            <a:r>
              <a:rPr lang="en-US" sz="2000" b="1" dirty="0" smtClean="0">
                <a:solidFill>
                  <a:srgbClr val="008000"/>
                </a:solidFill>
                <a:latin typeface="Calibri"/>
              </a:rPr>
              <a:t>buffer reserve </a:t>
            </a:r>
            <a:r>
              <a:rPr lang="en-US" sz="2000" dirty="0" smtClean="0">
                <a:solidFill>
                  <a:srgbClr val="008000"/>
                </a:solidFill>
                <a:latin typeface="Calibri"/>
              </a:rPr>
              <a:t>(equivalent </a:t>
            </a:r>
            <a:r>
              <a:rPr lang="en-US" sz="2000" dirty="0">
                <a:solidFill>
                  <a:srgbClr val="008000"/>
                </a:solidFill>
                <a:latin typeface="Calibri"/>
              </a:rPr>
              <a:t>to the amount of Contested ERs) </a:t>
            </a:r>
            <a:r>
              <a:rPr lang="en-US" sz="2000" dirty="0" smtClean="0">
                <a:solidFill>
                  <a:srgbClr val="008000"/>
                </a:solidFill>
                <a:latin typeface="Calibri"/>
              </a:rPr>
              <a:t>and transfer </a:t>
            </a:r>
            <a:r>
              <a:rPr lang="en-US" sz="2000" dirty="0">
                <a:solidFill>
                  <a:srgbClr val="008000"/>
                </a:solidFill>
                <a:latin typeface="Calibri"/>
              </a:rPr>
              <a:t>of such </a:t>
            </a:r>
            <a:r>
              <a:rPr lang="en-US" sz="2000" dirty="0" smtClean="0">
                <a:solidFill>
                  <a:srgbClr val="008000"/>
                </a:solidFill>
                <a:latin typeface="Calibri"/>
              </a:rPr>
              <a:t>ERs </a:t>
            </a:r>
            <a:r>
              <a:rPr lang="en-US" sz="2000" dirty="0">
                <a:solidFill>
                  <a:srgbClr val="008000"/>
                </a:solidFill>
                <a:latin typeface="Calibri"/>
              </a:rPr>
              <a:t>to a registry account </a:t>
            </a:r>
            <a:r>
              <a:rPr lang="en-US" sz="2000" dirty="0" smtClean="0">
                <a:solidFill>
                  <a:srgbClr val="008000"/>
                </a:solidFill>
                <a:latin typeface="Calibri"/>
              </a:rPr>
              <a:t>nominated </a:t>
            </a:r>
            <a:r>
              <a:rPr lang="en-US" sz="2000" dirty="0">
                <a:solidFill>
                  <a:srgbClr val="008000"/>
                </a:solidFill>
                <a:latin typeface="Calibri"/>
              </a:rPr>
              <a:t>by such Contesting </a:t>
            </a:r>
            <a:r>
              <a:rPr lang="en-US" sz="2000" dirty="0" smtClean="0">
                <a:solidFill>
                  <a:srgbClr val="008000"/>
                </a:solidFill>
                <a:latin typeface="Calibri"/>
              </a:rPr>
              <a:t>Party.]</a:t>
            </a:r>
          </a:p>
          <a:p>
            <a:pPr marL="914400" lvl="0" indent="-457200">
              <a:spcBef>
                <a:spcPts val="0"/>
              </a:spcBef>
              <a:buFont typeface="Wingdings" pitchFamily="2" charset="2"/>
              <a:buChar char="Ø"/>
            </a:pPr>
            <a:r>
              <a:rPr lang="en-US" sz="2000" b="1" dirty="0" smtClean="0">
                <a:solidFill>
                  <a:srgbClr val="008000"/>
                </a:solidFill>
                <a:latin typeface="Calibri"/>
              </a:rPr>
              <a:t>Exclude </a:t>
            </a:r>
            <a:r>
              <a:rPr lang="en-US" sz="2000" b="1" dirty="0">
                <a:solidFill>
                  <a:srgbClr val="008000"/>
                </a:solidFill>
                <a:latin typeface="Calibri"/>
              </a:rPr>
              <a:t>the relevant area of land </a:t>
            </a:r>
            <a:r>
              <a:rPr lang="en-US" sz="2000" dirty="0">
                <a:solidFill>
                  <a:srgbClr val="008000"/>
                </a:solidFill>
                <a:latin typeface="Calibri"/>
              </a:rPr>
              <a:t>from the ER Program Accounting Area.</a:t>
            </a:r>
          </a:p>
          <a:p>
            <a:pPr marL="914400" lvl="0" indent="-457200">
              <a:spcBef>
                <a:spcPts val="0"/>
              </a:spcBef>
              <a:buFont typeface="Wingdings" pitchFamily="2" charset="2"/>
              <a:buChar char="Ø"/>
            </a:pPr>
            <a:r>
              <a:rPr lang="en-US" sz="2000" dirty="0" smtClean="0">
                <a:solidFill>
                  <a:srgbClr val="008000"/>
                </a:solidFill>
                <a:latin typeface="Calibri"/>
              </a:rPr>
              <a:t>If </a:t>
            </a:r>
            <a:r>
              <a:rPr lang="en-US" sz="2000" dirty="0">
                <a:solidFill>
                  <a:srgbClr val="008000"/>
                </a:solidFill>
                <a:latin typeface="Calibri"/>
              </a:rPr>
              <a:t>the amount of such Contested ERs equals or exceeds [x]% of the ERPA Contract ER volume, </a:t>
            </a:r>
            <a:r>
              <a:rPr lang="en-US" sz="2000" b="1" dirty="0">
                <a:solidFill>
                  <a:srgbClr val="008000"/>
                </a:solidFill>
                <a:latin typeface="Calibri"/>
              </a:rPr>
              <a:t>terminate the FCPF ERPA</a:t>
            </a:r>
            <a:r>
              <a:rPr lang="en-US" sz="2000" dirty="0" smtClean="0">
                <a:solidFill>
                  <a:srgbClr val="008000"/>
                </a:solidFill>
                <a:latin typeface="Calibri"/>
              </a:rPr>
              <a:t>.</a:t>
            </a:r>
            <a:endParaRPr lang="en-US" sz="2000" dirty="0">
              <a:solidFill>
                <a:srgbClr val="008000"/>
              </a:solidFill>
              <a:latin typeface="Calibri"/>
            </a:endParaRPr>
          </a:p>
        </p:txBody>
      </p:sp>
      <p:sp>
        <p:nvSpPr>
          <p:cNvPr id="5" name="Slide Number Placeholder 7"/>
          <p:cNvSpPr txBox="1">
            <a:spLocks/>
          </p:cNvSpPr>
          <p:nvPr/>
        </p:nvSpPr>
        <p:spPr>
          <a:xfrm>
            <a:off x="8153400" y="6356350"/>
            <a:ext cx="685800" cy="501650"/>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AE587A-CACC-4F44-9A95-A328C995E06C}" type="slidenum">
              <a:rPr kumimoji="0" lang="en-US" sz="1800" b="0" i="0" u="none" strike="noStrike" kern="1200" cap="none" spc="0" normalizeH="0" baseline="0" noProof="0" smtClean="0">
                <a:ln>
                  <a:noFill/>
                </a:ln>
                <a:solidFill>
                  <a:schemeClr val="tx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800" b="0" i="0" u="none" strike="noStrike" kern="1200" cap="none" spc="0" normalizeH="0" baseline="0" noProof="0" dirty="0">
              <a:ln>
                <a:noFill/>
              </a:ln>
              <a:solidFill>
                <a:schemeClr val="tx1"/>
              </a:solidFill>
              <a:effectLst/>
              <a:uLnTx/>
              <a:uFillTx/>
              <a:latin typeface="+mn-lt"/>
              <a:ea typeface="+mn-ea"/>
              <a:cs typeface="+mn-cs"/>
            </a:endParaRPr>
          </a:p>
        </p:txBody>
      </p:sp>
      <p:sp>
        <p:nvSpPr>
          <p:cNvPr id="6" name="TextBox 5"/>
          <p:cNvSpPr txBox="1"/>
          <p:nvPr/>
        </p:nvSpPr>
        <p:spPr>
          <a:xfrm>
            <a:off x="-12700" y="0"/>
            <a:ext cx="9144000" cy="1077218"/>
          </a:xfrm>
          <a:prstGeom prst="rect">
            <a:avLst/>
          </a:prstGeom>
          <a:noFill/>
        </p:spPr>
        <p:txBody>
          <a:bodyPr wrap="square" rtlCol="0">
            <a:spAutoFit/>
          </a:bodyPr>
          <a:lstStyle/>
          <a:p>
            <a:pPr algn="ctr"/>
            <a:r>
              <a:rPr lang="en-US" sz="3200" b="1" dirty="0" smtClean="0">
                <a:solidFill>
                  <a:srgbClr val="C00000"/>
                </a:solidFill>
              </a:rPr>
              <a:t>Transfer of ‘Title to ERs’ (4)</a:t>
            </a:r>
          </a:p>
          <a:p>
            <a:pPr algn="ctr"/>
            <a:r>
              <a:rPr lang="en-US" sz="3200" b="1" dirty="0" smtClean="0">
                <a:solidFill>
                  <a:srgbClr val="C00000"/>
                </a:solidFill>
              </a:rPr>
              <a:t>- Implications on FCPF ERPA General Conditions -</a:t>
            </a:r>
            <a:endParaRPr lang="en-US" sz="3200" b="1" dirty="0">
              <a:solidFill>
                <a:srgbClr val="C00000"/>
              </a:solidFill>
            </a:endParaRPr>
          </a:p>
        </p:txBody>
      </p:sp>
    </p:spTree>
    <p:extLst>
      <p:ext uri="{BB962C8B-B14F-4D97-AF65-F5344CB8AC3E}">
        <p14:creationId xmlns:p14="http://schemas.microsoft.com/office/powerpoint/2010/main" val="419640974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6"/>
          <p:cNvSpPr>
            <a:spLocks noChangeArrowheads="1"/>
          </p:cNvSpPr>
          <p:nvPr/>
        </p:nvSpPr>
        <p:spPr bwMode="auto">
          <a:xfrm>
            <a:off x="1066800" y="1066800"/>
            <a:ext cx="7162800" cy="3886200"/>
          </a:xfrm>
          <a:prstGeom prst="rect">
            <a:avLst/>
          </a:prstGeom>
          <a:noFill/>
          <a:ln w="28575">
            <a:noFill/>
            <a:miter lim="800000"/>
            <a:headEnd/>
            <a:tailEnd/>
          </a:ln>
        </p:spPr>
        <p:txBody>
          <a:bodyPr wrap="none" anchor="ctr"/>
          <a:lstStyle/>
          <a:p>
            <a:endParaRPr lang="en-US"/>
          </a:p>
        </p:txBody>
      </p:sp>
      <p:sp>
        <p:nvSpPr>
          <p:cNvPr id="27652" name="Content Placeholder 2"/>
          <p:cNvSpPr>
            <a:spLocks noGrp="1"/>
          </p:cNvSpPr>
          <p:nvPr>
            <p:ph idx="1"/>
          </p:nvPr>
        </p:nvSpPr>
        <p:spPr>
          <a:xfrm>
            <a:off x="0" y="2362200"/>
            <a:ext cx="9144000" cy="2133600"/>
          </a:xfrm>
        </p:spPr>
        <p:txBody>
          <a:bodyPr>
            <a:normAutofit/>
          </a:bodyPr>
          <a:lstStyle/>
          <a:p>
            <a:pPr marL="1028700" lvl="1" indent="-571500">
              <a:spcBef>
                <a:spcPts val="1200"/>
              </a:spcBef>
              <a:buFont typeface="+mj-lt"/>
              <a:buAutoNum type="romanUcPeriod"/>
            </a:pPr>
            <a:endParaRPr lang="en-US" dirty="0" smtClean="0">
              <a:solidFill>
                <a:srgbClr val="008000"/>
              </a:solidFill>
            </a:endParaRPr>
          </a:p>
          <a:p>
            <a:pPr marL="0" lvl="1" indent="0" algn="ctr">
              <a:spcBef>
                <a:spcPts val="1200"/>
              </a:spcBef>
              <a:buNone/>
            </a:pPr>
            <a:r>
              <a:rPr lang="en-US" b="1" dirty="0" smtClean="0">
                <a:solidFill>
                  <a:srgbClr val="008000"/>
                </a:solidFill>
              </a:rPr>
              <a:t>Methodological Framework</a:t>
            </a:r>
          </a:p>
          <a:p>
            <a:pPr marL="0" lvl="1" indent="0" algn="ctr">
              <a:spcBef>
                <a:spcPts val="1200"/>
              </a:spcBef>
              <a:buNone/>
              <a:tabLst>
                <a:tab pos="1371600" algn="l"/>
              </a:tabLst>
            </a:pPr>
            <a:r>
              <a:rPr lang="en-US" dirty="0" smtClean="0">
                <a:solidFill>
                  <a:srgbClr val="008000"/>
                </a:solidFill>
              </a:rPr>
              <a:t>- Reversal Management Mechanism -</a:t>
            </a:r>
          </a:p>
        </p:txBody>
      </p:sp>
      <p:sp>
        <p:nvSpPr>
          <p:cNvPr id="5" name="Slide Number Placeholder 7"/>
          <p:cNvSpPr txBox="1">
            <a:spLocks/>
          </p:cNvSpPr>
          <p:nvPr/>
        </p:nvSpPr>
        <p:spPr>
          <a:xfrm>
            <a:off x="8153400" y="6356350"/>
            <a:ext cx="685800" cy="501650"/>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AE587A-CACC-4F44-9A95-A328C995E06C}" type="slidenum">
              <a:rPr kumimoji="0" lang="en-US" sz="1800" b="0" i="0" u="none" strike="noStrike" kern="1200" cap="none" spc="0" normalizeH="0" baseline="0" noProof="0" smtClean="0">
                <a:ln>
                  <a:noFill/>
                </a:ln>
                <a:solidFill>
                  <a:schemeClr val="tx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800" b="0" i="0" u="none" strike="noStrike" kern="1200" cap="none" spc="0" normalizeH="0" baseline="0" noProof="0" dirty="0">
              <a:ln>
                <a:noFill/>
              </a:ln>
              <a:solidFill>
                <a:schemeClr val="tx1"/>
              </a:solidFill>
              <a:effectLst/>
              <a:uLnTx/>
              <a:uFillTx/>
              <a:latin typeface="+mn-lt"/>
              <a:ea typeface="+mn-ea"/>
              <a:cs typeface="+mn-cs"/>
            </a:endParaRPr>
          </a:p>
        </p:txBody>
      </p:sp>
      <p:sp>
        <p:nvSpPr>
          <p:cNvPr id="6" name="TextBox 5"/>
          <p:cNvSpPr txBox="1"/>
          <p:nvPr/>
        </p:nvSpPr>
        <p:spPr>
          <a:xfrm>
            <a:off x="-12700" y="228600"/>
            <a:ext cx="9144000" cy="584775"/>
          </a:xfrm>
          <a:prstGeom prst="rect">
            <a:avLst/>
          </a:prstGeom>
          <a:noFill/>
        </p:spPr>
        <p:txBody>
          <a:bodyPr wrap="square" rtlCol="0">
            <a:spAutoFit/>
          </a:bodyPr>
          <a:lstStyle/>
          <a:p>
            <a:pPr algn="ctr"/>
            <a:r>
              <a:rPr lang="en-US" sz="3200" b="1" dirty="0" smtClean="0">
                <a:solidFill>
                  <a:srgbClr val="C00000"/>
                </a:solidFill>
              </a:rPr>
              <a:t>II (2.1)</a:t>
            </a:r>
            <a:endParaRPr lang="en-US" sz="3200" b="1" dirty="0">
              <a:solidFill>
                <a:srgbClr val="C00000"/>
              </a:solidFill>
            </a:endParaRPr>
          </a:p>
        </p:txBody>
      </p:sp>
    </p:spTree>
    <p:extLst>
      <p:ext uri="{BB962C8B-B14F-4D97-AF65-F5344CB8AC3E}">
        <p14:creationId xmlns:p14="http://schemas.microsoft.com/office/powerpoint/2010/main" val="302907507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6"/>
          <p:cNvSpPr>
            <a:spLocks noChangeArrowheads="1"/>
          </p:cNvSpPr>
          <p:nvPr/>
        </p:nvSpPr>
        <p:spPr bwMode="auto">
          <a:xfrm>
            <a:off x="1066800" y="1066800"/>
            <a:ext cx="7162800" cy="3886200"/>
          </a:xfrm>
          <a:prstGeom prst="rect">
            <a:avLst/>
          </a:prstGeom>
          <a:noFill/>
          <a:ln w="28575">
            <a:noFill/>
            <a:miter lim="800000"/>
            <a:headEnd/>
            <a:tailEnd/>
          </a:ln>
        </p:spPr>
        <p:txBody>
          <a:bodyPr wrap="none" anchor="ctr"/>
          <a:lstStyle/>
          <a:p>
            <a:endParaRPr lang="en-US"/>
          </a:p>
        </p:txBody>
      </p:sp>
      <p:sp>
        <p:nvSpPr>
          <p:cNvPr id="27652" name="Content Placeholder 2"/>
          <p:cNvSpPr>
            <a:spLocks noGrp="1"/>
          </p:cNvSpPr>
          <p:nvPr>
            <p:ph idx="1"/>
          </p:nvPr>
        </p:nvSpPr>
        <p:spPr>
          <a:xfrm>
            <a:off x="76200" y="1066800"/>
            <a:ext cx="9055100" cy="5791200"/>
          </a:xfrm>
        </p:spPr>
        <p:txBody>
          <a:bodyPr>
            <a:normAutofit/>
          </a:bodyPr>
          <a:lstStyle/>
          <a:p>
            <a:pPr marL="0" marR="114300" indent="0" algn="just">
              <a:lnSpc>
                <a:spcPct val="115000"/>
              </a:lnSpc>
              <a:spcBef>
                <a:spcPts val="0"/>
              </a:spcBef>
              <a:spcAft>
                <a:spcPts val="1000"/>
              </a:spcAft>
              <a:buNone/>
              <a:tabLst>
                <a:tab pos="457200" algn="l"/>
                <a:tab pos="1143000" algn="l"/>
              </a:tabLst>
            </a:pPr>
            <a:r>
              <a:rPr lang="en-US" sz="2400" b="1" i="1" cap="all" dirty="0">
                <a:solidFill>
                  <a:srgbClr val="C00000"/>
                </a:solidFill>
                <a:latin typeface="Calibri"/>
                <a:ea typeface="Calibri"/>
                <a:cs typeface="Times New Roman"/>
              </a:rPr>
              <a:t>What are ‘Reversals’?</a:t>
            </a:r>
            <a:endParaRPr lang="en-US" sz="2400" i="1" cap="all" dirty="0">
              <a:solidFill>
                <a:srgbClr val="C00000"/>
              </a:solidFill>
              <a:latin typeface="Calibri"/>
              <a:ea typeface="Calibri"/>
              <a:cs typeface="Times New Roman"/>
            </a:endParaRPr>
          </a:p>
          <a:p>
            <a:pPr marR="114300" algn="just">
              <a:lnSpc>
                <a:spcPct val="115000"/>
              </a:lnSpc>
              <a:spcBef>
                <a:spcPts val="0"/>
              </a:spcBef>
              <a:spcAft>
                <a:spcPts val="1000"/>
              </a:spcAft>
              <a:tabLst>
                <a:tab pos="342900" algn="l"/>
                <a:tab pos="1143000" algn="l"/>
              </a:tabLst>
            </a:pPr>
            <a:r>
              <a:rPr lang="en-US" sz="2400" dirty="0" smtClean="0">
                <a:solidFill>
                  <a:srgbClr val="C00000"/>
                </a:solidFill>
                <a:latin typeface="Calibri"/>
                <a:ea typeface="Calibri"/>
                <a:cs typeface="Times New Roman"/>
              </a:rPr>
              <a:t>Means a </a:t>
            </a:r>
            <a:r>
              <a:rPr lang="en-US" sz="2400" dirty="0">
                <a:solidFill>
                  <a:srgbClr val="C00000"/>
                </a:solidFill>
                <a:latin typeface="Calibri"/>
                <a:ea typeface="Calibri"/>
                <a:cs typeface="Times New Roman"/>
              </a:rPr>
              <a:t>situation where the </a:t>
            </a:r>
            <a:r>
              <a:rPr lang="en-US" sz="2400" b="1" dirty="0">
                <a:solidFill>
                  <a:srgbClr val="C00000"/>
                </a:solidFill>
                <a:latin typeface="Calibri"/>
                <a:ea typeface="Calibri"/>
                <a:cs typeface="Times New Roman"/>
              </a:rPr>
              <a:t>cumulative monitored and verified </a:t>
            </a:r>
            <a:r>
              <a:rPr lang="en-US" sz="2400" b="1" dirty="0" smtClean="0">
                <a:solidFill>
                  <a:srgbClr val="C00000"/>
                </a:solidFill>
                <a:latin typeface="Calibri"/>
                <a:ea typeface="Calibri"/>
                <a:cs typeface="Times New Roman"/>
              </a:rPr>
              <a:t>ERs </a:t>
            </a:r>
            <a:r>
              <a:rPr lang="en-US" sz="2400" b="1" dirty="0">
                <a:solidFill>
                  <a:srgbClr val="C00000"/>
                </a:solidFill>
                <a:latin typeface="Calibri"/>
                <a:ea typeface="Calibri"/>
                <a:cs typeface="Times New Roman"/>
              </a:rPr>
              <a:t>are less than the currently transferred ERs</a:t>
            </a:r>
            <a:r>
              <a:rPr lang="en-US" sz="2400" dirty="0">
                <a:solidFill>
                  <a:srgbClr val="C00000"/>
                </a:solidFill>
                <a:latin typeface="Calibri"/>
                <a:ea typeface="Calibri"/>
                <a:cs typeface="Times New Roman"/>
              </a:rPr>
              <a:t>, i.e., at any point in time more ERs have been transferred than is warranted by the underlying reported and verified results of the ER </a:t>
            </a:r>
            <a:r>
              <a:rPr lang="en-US" sz="2400" dirty="0" smtClean="0">
                <a:solidFill>
                  <a:srgbClr val="C00000"/>
                </a:solidFill>
                <a:latin typeface="Calibri"/>
                <a:ea typeface="Calibri"/>
                <a:cs typeface="Times New Roman"/>
              </a:rPr>
              <a:t>Program.</a:t>
            </a:r>
          </a:p>
          <a:p>
            <a:pPr marR="114300" algn="just">
              <a:lnSpc>
                <a:spcPct val="115000"/>
              </a:lnSpc>
              <a:spcBef>
                <a:spcPts val="0"/>
              </a:spcBef>
              <a:spcAft>
                <a:spcPts val="1000"/>
              </a:spcAft>
              <a:tabLst>
                <a:tab pos="342900" algn="l"/>
                <a:tab pos="1143000" algn="l"/>
              </a:tabLst>
            </a:pPr>
            <a:r>
              <a:rPr lang="en-US" sz="2400" dirty="0" smtClean="0">
                <a:solidFill>
                  <a:srgbClr val="C00000"/>
                </a:solidFill>
                <a:latin typeface="Calibri"/>
                <a:ea typeface="Calibri"/>
                <a:cs typeface="Times New Roman"/>
              </a:rPr>
              <a:t>Reversals </a:t>
            </a:r>
            <a:r>
              <a:rPr lang="en-US" sz="2400" dirty="0">
                <a:solidFill>
                  <a:srgbClr val="C00000"/>
                </a:solidFill>
                <a:latin typeface="Calibri"/>
                <a:ea typeface="Calibri"/>
                <a:cs typeface="Times New Roman"/>
              </a:rPr>
              <a:t>can occur through </a:t>
            </a:r>
            <a:r>
              <a:rPr lang="en-US" sz="2400" b="1" dirty="0">
                <a:solidFill>
                  <a:srgbClr val="C00000"/>
                </a:solidFill>
                <a:latin typeface="Calibri"/>
                <a:ea typeface="Calibri"/>
                <a:cs typeface="Times New Roman"/>
              </a:rPr>
              <a:t>various events </a:t>
            </a:r>
            <a:r>
              <a:rPr lang="en-US" sz="2400" dirty="0">
                <a:solidFill>
                  <a:srgbClr val="C00000"/>
                </a:solidFill>
                <a:latin typeface="Calibri"/>
                <a:ea typeface="Calibri"/>
                <a:cs typeface="Times New Roman"/>
              </a:rPr>
              <a:t>such as, among others, fire, logging, storms, conversion to agriculture etc</a:t>
            </a:r>
            <a:r>
              <a:rPr lang="en-US" sz="2400" dirty="0" smtClean="0">
                <a:solidFill>
                  <a:srgbClr val="C00000"/>
                </a:solidFill>
                <a:latin typeface="Calibri"/>
                <a:ea typeface="Calibri"/>
                <a:cs typeface="Times New Roman"/>
              </a:rPr>
              <a:t>.</a:t>
            </a:r>
          </a:p>
        </p:txBody>
      </p:sp>
      <p:sp>
        <p:nvSpPr>
          <p:cNvPr id="5" name="Slide Number Placeholder 7"/>
          <p:cNvSpPr txBox="1">
            <a:spLocks/>
          </p:cNvSpPr>
          <p:nvPr/>
        </p:nvSpPr>
        <p:spPr>
          <a:xfrm>
            <a:off x="8458200" y="6473102"/>
            <a:ext cx="685800" cy="501650"/>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AE587A-CACC-4F44-9A95-A328C995E06C}" type="slidenum">
              <a:rPr kumimoji="0" lang="en-US" sz="1800" b="0" i="0" u="none" strike="noStrike" kern="1200" cap="none" spc="0" normalizeH="0" baseline="0" noProof="0" smtClean="0">
                <a:ln>
                  <a:noFill/>
                </a:ln>
                <a:solidFill>
                  <a:schemeClr val="tx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800" b="0" i="0" u="none" strike="noStrike" kern="1200" cap="none" spc="0" normalizeH="0" baseline="0" noProof="0" dirty="0">
              <a:ln>
                <a:noFill/>
              </a:ln>
              <a:solidFill>
                <a:schemeClr val="tx1"/>
              </a:solidFill>
              <a:effectLst/>
              <a:uLnTx/>
              <a:uFillTx/>
              <a:latin typeface="+mn-lt"/>
              <a:ea typeface="+mn-ea"/>
              <a:cs typeface="+mn-cs"/>
            </a:endParaRPr>
          </a:p>
        </p:txBody>
      </p:sp>
      <p:sp>
        <p:nvSpPr>
          <p:cNvPr id="6" name="TextBox 5"/>
          <p:cNvSpPr txBox="1"/>
          <p:nvPr/>
        </p:nvSpPr>
        <p:spPr>
          <a:xfrm>
            <a:off x="-12700" y="0"/>
            <a:ext cx="9144000" cy="1077218"/>
          </a:xfrm>
          <a:prstGeom prst="rect">
            <a:avLst/>
          </a:prstGeom>
          <a:noFill/>
        </p:spPr>
        <p:txBody>
          <a:bodyPr wrap="square" rtlCol="0">
            <a:spAutoFit/>
          </a:bodyPr>
          <a:lstStyle/>
          <a:p>
            <a:pPr algn="ctr"/>
            <a:r>
              <a:rPr lang="en-US" sz="3200" b="1" dirty="0" smtClean="0">
                <a:solidFill>
                  <a:srgbClr val="C00000"/>
                </a:solidFill>
              </a:rPr>
              <a:t>Reversal </a:t>
            </a:r>
            <a:r>
              <a:rPr lang="en-US" sz="3200" b="1" dirty="0">
                <a:solidFill>
                  <a:srgbClr val="C00000"/>
                </a:solidFill>
              </a:rPr>
              <a:t>M</a:t>
            </a:r>
            <a:r>
              <a:rPr lang="en-US" sz="3200" b="1" dirty="0" smtClean="0">
                <a:solidFill>
                  <a:srgbClr val="C00000"/>
                </a:solidFill>
              </a:rPr>
              <a:t>anagement Mechanism (1)</a:t>
            </a:r>
          </a:p>
          <a:p>
            <a:pPr algn="ctr"/>
            <a:r>
              <a:rPr lang="en-US" sz="3200" b="1" dirty="0" smtClean="0">
                <a:solidFill>
                  <a:srgbClr val="C00000"/>
                </a:solidFill>
              </a:rPr>
              <a:t>- Methodological Framework -</a:t>
            </a:r>
            <a:endParaRPr lang="en-US" sz="3200" b="1" dirty="0">
              <a:solidFill>
                <a:srgbClr val="C00000"/>
              </a:solidFill>
            </a:endParaRPr>
          </a:p>
        </p:txBody>
      </p:sp>
    </p:spTree>
    <p:extLst>
      <p:ext uri="{BB962C8B-B14F-4D97-AF65-F5344CB8AC3E}">
        <p14:creationId xmlns:p14="http://schemas.microsoft.com/office/powerpoint/2010/main" val="9978255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6"/>
          <p:cNvSpPr>
            <a:spLocks noChangeArrowheads="1"/>
          </p:cNvSpPr>
          <p:nvPr/>
        </p:nvSpPr>
        <p:spPr bwMode="auto">
          <a:xfrm>
            <a:off x="1066800" y="1066800"/>
            <a:ext cx="7162800" cy="3886200"/>
          </a:xfrm>
          <a:prstGeom prst="rect">
            <a:avLst/>
          </a:prstGeom>
          <a:noFill/>
          <a:ln w="28575">
            <a:noFill/>
            <a:miter lim="800000"/>
            <a:headEnd/>
            <a:tailEnd/>
          </a:ln>
        </p:spPr>
        <p:txBody>
          <a:bodyPr wrap="none" anchor="ctr"/>
          <a:lstStyle/>
          <a:p>
            <a:endParaRPr lang="en-US"/>
          </a:p>
        </p:txBody>
      </p:sp>
      <p:sp>
        <p:nvSpPr>
          <p:cNvPr id="27651" name="Rectangle 7"/>
          <p:cNvSpPr>
            <a:spLocks noChangeArrowheads="1"/>
          </p:cNvSpPr>
          <p:nvPr/>
        </p:nvSpPr>
        <p:spPr bwMode="auto">
          <a:xfrm>
            <a:off x="0" y="2819400"/>
            <a:ext cx="9144000" cy="1077218"/>
          </a:xfrm>
          <a:prstGeom prst="rect">
            <a:avLst/>
          </a:prstGeom>
          <a:noFill/>
          <a:ln w="9525">
            <a:noFill/>
            <a:miter lim="800000"/>
            <a:headEnd/>
            <a:tailEnd/>
          </a:ln>
        </p:spPr>
        <p:txBody>
          <a:bodyPr>
            <a:spAutoFit/>
          </a:bodyPr>
          <a:lstStyle/>
          <a:p>
            <a:pPr algn="ctr">
              <a:spcBef>
                <a:spcPct val="50000"/>
              </a:spcBef>
            </a:pPr>
            <a:r>
              <a:rPr lang="en-US" sz="3200" b="1" dirty="0">
                <a:solidFill>
                  <a:srgbClr val="008000"/>
                </a:solidFill>
                <a:latin typeface="Calibri" pitchFamily="34" charset="0"/>
              </a:rPr>
              <a:t>Carbon Fund Methodological Framework: Background &amp; Context</a:t>
            </a:r>
          </a:p>
        </p:txBody>
      </p:sp>
      <p:sp>
        <p:nvSpPr>
          <p:cNvPr id="5" name="Slide Number Placeholder 7"/>
          <p:cNvSpPr txBox="1">
            <a:spLocks/>
          </p:cNvSpPr>
          <p:nvPr/>
        </p:nvSpPr>
        <p:spPr>
          <a:xfrm>
            <a:off x="8153400" y="6356350"/>
            <a:ext cx="685800" cy="501650"/>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AE587A-CACC-4F44-9A95-A328C995E06C}" type="slidenum">
              <a:rPr kumimoji="0" lang="en-US" sz="1800" b="0" i="0" u="none" strike="noStrike" kern="1200" cap="none" spc="0" normalizeH="0" baseline="0" noProof="0" smtClean="0">
                <a:ln>
                  <a:noFill/>
                </a:ln>
                <a:solidFill>
                  <a:schemeClr val="tx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800" b="0" i="0" u="none" strike="noStrike" kern="1200" cap="none" spc="0" normalizeH="0" baseline="0" noProof="0" dirty="0">
              <a:ln>
                <a:noFill/>
              </a:ln>
              <a:solidFill>
                <a:schemeClr val="tx1"/>
              </a:solidFill>
              <a:effectLst/>
              <a:uLnTx/>
              <a:uFillTx/>
              <a:latin typeface="+mn-lt"/>
              <a:ea typeface="+mn-ea"/>
              <a:cs typeface="+mn-cs"/>
            </a:endParaRPr>
          </a:p>
        </p:txBody>
      </p:sp>
      <p:sp>
        <p:nvSpPr>
          <p:cNvPr id="3" name="TextBox 2"/>
          <p:cNvSpPr txBox="1"/>
          <p:nvPr/>
        </p:nvSpPr>
        <p:spPr>
          <a:xfrm>
            <a:off x="-12700" y="228600"/>
            <a:ext cx="9144000" cy="584775"/>
          </a:xfrm>
          <a:prstGeom prst="rect">
            <a:avLst/>
          </a:prstGeom>
          <a:noFill/>
        </p:spPr>
        <p:txBody>
          <a:bodyPr wrap="square" rtlCol="0">
            <a:spAutoFit/>
          </a:bodyPr>
          <a:lstStyle/>
          <a:p>
            <a:pPr algn="ctr"/>
            <a:r>
              <a:rPr lang="en-US" sz="3200" b="1" dirty="0" smtClean="0">
                <a:solidFill>
                  <a:srgbClr val="C00000"/>
                </a:solidFill>
              </a:rPr>
              <a:t>I</a:t>
            </a:r>
            <a:endParaRPr lang="en-US" sz="3200" b="1" dirty="0">
              <a:solidFill>
                <a:srgbClr val="C00000"/>
              </a:solidFill>
            </a:endParaRPr>
          </a:p>
        </p:txBody>
      </p:sp>
    </p:spTree>
    <p:extLst>
      <p:ext uri="{BB962C8B-B14F-4D97-AF65-F5344CB8AC3E}">
        <p14:creationId xmlns:p14="http://schemas.microsoft.com/office/powerpoint/2010/main" val="312859227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6"/>
          <p:cNvSpPr>
            <a:spLocks noChangeArrowheads="1"/>
          </p:cNvSpPr>
          <p:nvPr/>
        </p:nvSpPr>
        <p:spPr bwMode="auto">
          <a:xfrm>
            <a:off x="1066800" y="1066800"/>
            <a:ext cx="7162800" cy="3886200"/>
          </a:xfrm>
          <a:prstGeom prst="rect">
            <a:avLst/>
          </a:prstGeom>
          <a:noFill/>
          <a:ln w="28575">
            <a:noFill/>
            <a:miter lim="800000"/>
            <a:headEnd/>
            <a:tailEnd/>
          </a:ln>
        </p:spPr>
        <p:txBody>
          <a:bodyPr wrap="none" anchor="ctr"/>
          <a:lstStyle/>
          <a:p>
            <a:endParaRPr lang="en-US"/>
          </a:p>
        </p:txBody>
      </p:sp>
      <p:sp>
        <p:nvSpPr>
          <p:cNvPr id="5" name="Slide Number Placeholder 7"/>
          <p:cNvSpPr txBox="1">
            <a:spLocks/>
          </p:cNvSpPr>
          <p:nvPr/>
        </p:nvSpPr>
        <p:spPr>
          <a:xfrm>
            <a:off x="8458200" y="6473102"/>
            <a:ext cx="685800" cy="501650"/>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AE587A-CACC-4F44-9A95-A328C995E06C}" type="slidenum">
              <a:rPr kumimoji="0" lang="en-US" sz="1800" b="0" i="0" u="none" strike="noStrike" kern="1200" cap="none" spc="0" normalizeH="0" baseline="0" noProof="0" smtClean="0">
                <a:ln>
                  <a:noFill/>
                </a:ln>
                <a:solidFill>
                  <a:schemeClr val="tx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800" b="0" i="0" u="none" strike="noStrike" kern="1200" cap="none" spc="0" normalizeH="0" baseline="0" noProof="0" dirty="0">
              <a:ln>
                <a:noFill/>
              </a:ln>
              <a:solidFill>
                <a:schemeClr val="tx1"/>
              </a:solidFill>
              <a:effectLst/>
              <a:uLnTx/>
              <a:uFillTx/>
              <a:latin typeface="+mn-lt"/>
              <a:ea typeface="+mn-ea"/>
              <a:cs typeface="+mn-cs"/>
            </a:endParaRPr>
          </a:p>
        </p:txBody>
      </p:sp>
      <p:sp>
        <p:nvSpPr>
          <p:cNvPr id="6" name="TextBox 5"/>
          <p:cNvSpPr txBox="1"/>
          <p:nvPr/>
        </p:nvSpPr>
        <p:spPr>
          <a:xfrm>
            <a:off x="-12701" y="152400"/>
            <a:ext cx="9144000" cy="584775"/>
          </a:xfrm>
          <a:prstGeom prst="rect">
            <a:avLst/>
          </a:prstGeom>
          <a:noFill/>
        </p:spPr>
        <p:txBody>
          <a:bodyPr wrap="square" rtlCol="0">
            <a:spAutoFit/>
          </a:bodyPr>
          <a:lstStyle/>
          <a:p>
            <a:pPr algn="ctr"/>
            <a:r>
              <a:rPr lang="en-US" sz="3200" b="1" dirty="0" smtClean="0">
                <a:solidFill>
                  <a:srgbClr val="C00000"/>
                </a:solidFill>
              </a:rPr>
              <a:t>When does a ‘Reversal’ occur ?</a:t>
            </a:r>
            <a:endParaRPr lang="en-US" sz="3200" b="1" dirty="0">
              <a:solidFill>
                <a:srgbClr val="C00000"/>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00" y="1905000"/>
            <a:ext cx="9143999" cy="327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7386297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6"/>
          <p:cNvSpPr>
            <a:spLocks noChangeArrowheads="1"/>
          </p:cNvSpPr>
          <p:nvPr/>
        </p:nvSpPr>
        <p:spPr bwMode="auto">
          <a:xfrm>
            <a:off x="1066800" y="1066800"/>
            <a:ext cx="7162800" cy="3886200"/>
          </a:xfrm>
          <a:prstGeom prst="rect">
            <a:avLst/>
          </a:prstGeom>
          <a:noFill/>
          <a:ln w="28575">
            <a:noFill/>
            <a:miter lim="800000"/>
            <a:headEnd/>
            <a:tailEnd/>
          </a:ln>
        </p:spPr>
        <p:txBody>
          <a:bodyPr wrap="none" anchor="ctr"/>
          <a:lstStyle/>
          <a:p>
            <a:endParaRPr lang="en-US"/>
          </a:p>
        </p:txBody>
      </p:sp>
      <p:sp>
        <p:nvSpPr>
          <p:cNvPr id="27652" name="Content Placeholder 2"/>
          <p:cNvSpPr>
            <a:spLocks noGrp="1"/>
          </p:cNvSpPr>
          <p:nvPr>
            <p:ph idx="1"/>
          </p:nvPr>
        </p:nvSpPr>
        <p:spPr>
          <a:xfrm>
            <a:off x="76200" y="1066800"/>
            <a:ext cx="9055100" cy="5791200"/>
          </a:xfrm>
        </p:spPr>
        <p:txBody>
          <a:bodyPr>
            <a:normAutofit/>
          </a:bodyPr>
          <a:lstStyle/>
          <a:p>
            <a:pPr marL="0" marR="114300" indent="0" algn="just">
              <a:lnSpc>
                <a:spcPct val="115000"/>
              </a:lnSpc>
              <a:spcBef>
                <a:spcPts val="0"/>
              </a:spcBef>
              <a:spcAft>
                <a:spcPts val="1000"/>
              </a:spcAft>
              <a:buNone/>
              <a:tabLst>
                <a:tab pos="457200" algn="l"/>
                <a:tab pos="1143000" algn="l"/>
              </a:tabLst>
            </a:pPr>
            <a:r>
              <a:rPr lang="en-US" sz="2400" b="1" i="1" cap="all" dirty="0" smtClean="0">
                <a:solidFill>
                  <a:srgbClr val="C00000"/>
                </a:solidFill>
                <a:latin typeface="Calibri"/>
                <a:ea typeface="Calibri"/>
                <a:cs typeface="Times New Roman"/>
              </a:rPr>
              <a:t>How </a:t>
            </a:r>
            <a:r>
              <a:rPr lang="en-US" sz="2400" b="1" i="1" cap="all" dirty="0">
                <a:solidFill>
                  <a:srgbClr val="C00000"/>
                </a:solidFill>
                <a:latin typeface="Calibri"/>
                <a:ea typeface="Calibri"/>
                <a:cs typeface="Times New Roman"/>
              </a:rPr>
              <a:t>can an ER Program account for Reversals during the term of the ERPA and beyond?</a:t>
            </a:r>
          </a:p>
          <a:p>
            <a:pPr>
              <a:lnSpc>
                <a:spcPct val="118000"/>
              </a:lnSpc>
              <a:spcBef>
                <a:spcPts val="0"/>
              </a:spcBef>
              <a:spcAft>
                <a:spcPts val="1000"/>
              </a:spcAft>
            </a:pPr>
            <a:r>
              <a:rPr lang="en-US" sz="2400" dirty="0" smtClean="0">
                <a:solidFill>
                  <a:srgbClr val="C00000"/>
                </a:solidFill>
                <a:latin typeface="Calibri"/>
                <a:ea typeface="Calibri"/>
                <a:cs typeface="Times New Roman"/>
              </a:rPr>
              <a:t>An </a:t>
            </a:r>
            <a:r>
              <a:rPr lang="en-US" sz="2400" dirty="0">
                <a:solidFill>
                  <a:srgbClr val="C00000"/>
                </a:solidFill>
                <a:latin typeface="Calibri"/>
                <a:ea typeface="Calibri"/>
                <a:cs typeface="Times New Roman"/>
              </a:rPr>
              <a:t>ER Program has to undertake an </a:t>
            </a:r>
            <a:r>
              <a:rPr lang="en-US" sz="2400" b="1" dirty="0">
                <a:solidFill>
                  <a:srgbClr val="C00000"/>
                </a:solidFill>
                <a:latin typeface="Calibri"/>
                <a:ea typeface="Calibri"/>
                <a:cs typeface="Times New Roman"/>
              </a:rPr>
              <a:t>assessment of the </a:t>
            </a:r>
            <a:r>
              <a:rPr lang="en-US" sz="2400" b="1" dirty="0" err="1" smtClean="0">
                <a:solidFill>
                  <a:srgbClr val="C00000"/>
                </a:solidFill>
                <a:latin typeface="Calibri"/>
                <a:ea typeface="Calibri"/>
                <a:cs typeface="Times New Roman"/>
              </a:rPr>
              <a:t>anthropo</a:t>
            </a:r>
            <a:r>
              <a:rPr lang="en-US" sz="2400" b="1" dirty="0" smtClean="0">
                <a:solidFill>
                  <a:srgbClr val="C00000"/>
                </a:solidFill>
                <a:latin typeface="Calibri"/>
                <a:ea typeface="Calibri"/>
                <a:cs typeface="Times New Roman"/>
              </a:rPr>
              <a:t>-genic </a:t>
            </a:r>
            <a:r>
              <a:rPr lang="en-US" sz="2400" b="1" dirty="0">
                <a:solidFill>
                  <a:srgbClr val="C00000"/>
                </a:solidFill>
                <a:latin typeface="Calibri"/>
                <a:ea typeface="Calibri"/>
                <a:cs typeface="Times New Roman"/>
              </a:rPr>
              <a:t>and natural risk of Reversals</a:t>
            </a:r>
            <a:r>
              <a:rPr lang="en-US" sz="2400" dirty="0">
                <a:solidFill>
                  <a:srgbClr val="C00000"/>
                </a:solidFill>
                <a:latin typeface="Calibri"/>
                <a:ea typeface="Calibri"/>
                <a:cs typeface="Times New Roman"/>
              </a:rPr>
              <a:t> that might affect ERs </a:t>
            </a:r>
            <a:r>
              <a:rPr lang="en-US" sz="2400" b="1" dirty="0">
                <a:solidFill>
                  <a:srgbClr val="C00000"/>
                </a:solidFill>
                <a:latin typeface="Calibri"/>
                <a:ea typeface="Calibri"/>
                <a:cs typeface="Times New Roman"/>
              </a:rPr>
              <a:t>during</a:t>
            </a:r>
            <a:r>
              <a:rPr lang="en-US" sz="2400" dirty="0">
                <a:solidFill>
                  <a:srgbClr val="C00000"/>
                </a:solidFill>
                <a:latin typeface="Calibri"/>
                <a:ea typeface="Calibri"/>
                <a:cs typeface="Times New Roman"/>
              </a:rPr>
              <a:t> the </a:t>
            </a:r>
            <a:r>
              <a:rPr lang="en-US" sz="2400" b="1" dirty="0">
                <a:solidFill>
                  <a:srgbClr val="C00000"/>
                </a:solidFill>
                <a:latin typeface="Calibri"/>
                <a:ea typeface="Calibri"/>
                <a:cs typeface="Times New Roman"/>
              </a:rPr>
              <a:t>ERPA term</a:t>
            </a:r>
            <a:r>
              <a:rPr lang="en-US" sz="2400" dirty="0">
                <a:solidFill>
                  <a:srgbClr val="C00000"/>
                </a:solidFill>
                <a:latin typeface="Calibri"/>
                <a:ea typeface="Calibri"/>
                <a:cs typeface="Times New Roman"/>
              </a:rPr>
              <a:t> and assess, as feasible, the potential risk of Reversals </a:t>
            </a:r>
            <a:r>
              <a:rPr lang="en-US" sz="2400" b="1" dirty="0">
                <a:solidFill>
                  <a:srgbClr val="C00000"/>
                </a:solidFill>
                <a:latin typeface="Calibri"/>
                <a:ea typeface="Calibri"/>
                <a:cs typeface="Times New Roman"/>
              </a:rPr>
              <a:t>after </a:t>
            </a:r>
            <a:r>
              <a:rPr lang="en-US" sz="2400" dirty="0">
                <a:solidFill>
                  <a:srgbClr val="C00000"/>
                </a:solidFill>
                <a:latin typeface="Calibri"/>
                <a:ea typeface="Calibri"/>
                <a:cs typeface="Times New Roman"/>
              </a:rPr>
              <a:t>the </a:t>
            </a:r>
            <a:r>
              <a:rPr lang="en-US" sz="2400" b="1" dirty="0">
                <a:solidFill>
                  <a:srgbClr val="C00000"/>
                </a:solidFill>
                <a:latin typeface="Calibri"/>
                <a:ea typeface="Calibri"/>
                <a:cs typeface="Times New Roman"/>
              </a:rPr>
              <a:t>end of the ERPA </a:t>
            </a:r>
            <a:r>
              <a:rPr lang="en-US" sz="2400" b="1" dirty="0" smtClean="0">
                <a:solidFill>
                  <a:srgbClr val="C00000"/>
                </a:solidFill>
                <a:latin typeface="Calibri"/>
                <a:ea typeface="Calibri"/>
                <a:cs typeface="Times New Roman"/>
              </a:rPr>
              <a:t>term</a:t>
            </a:r>
            <a:r>
              <a:rPr lang="en-US" sz="2400" dirty="0" smtClean="0">
                <a:solidFill>
                  <a:srgbClr val="C00000"/>
                </a:solidFill>
                <a:latin typeface="Calibri"/>
                <a:ea typeface="Calibri"/>
                <a:cs typeface="Times New Roman"/>
              </a:rPr>
              <a:t>.</a:t>
            </a:r>
          </a:p>
          <a:p>
            <a:pPr>
              <a:lnSpc>
                <a:spcPct val="118000"/>
              </a:lnSpc>
              <a:spcBef>
                <a:spcPts val="0"/>
              </a:spcBef>
              <a:spcAft>
                <a:spcPts val="1000"/>
              </a:spcAft>
            </a:pPr>
            <a:r>
              <a:rPr lang="en-US" sz="2400" dirty="0" smtClean="0">
                <a:solidFill>
                  <a:srgbClr val="C00000"/>
                </a:solidFill>
                <a:latin typeface="Calibri"/>
                <a:ea typeface="Calibri"/>
                <a:cs typeface="Times New Roman"/>
              </a:rPr>
              <a:t>An </a:t>
            </a:r>
            <a:r>
              <a:rPr lang="en-US" sz="2400" dirty="0">
                <a:solidFill>
                  <a:srgbClr val="C00000"/>
                </a:solidFill>
                <a:latin typeface="Calibri"/>
                <a:ea typeface="Calibri"/>
                <a:cs typeface="Times New Roman"/>
              </a:rPr>
              <a:t>ER Program also has to </a:t>
            </a:r>
            <a:r>
              <a:rPr lang="en-US" sz="2400" b="1" dirty="0">
                <a:solidFill>
                  <a:srgbClr val="C00000"/>
                </a:solidFill>
                <a:latin typeface="Calibri"/>
                <a:ea typeface="Calibri"/>
                <a:cs typeface="Times New Roman"/>
              </a:rPr>
              <a:t>demonstrate how effective ER Program design and implementation will mitigate significant risks of Reversals </a:t>
            </a:r>
            <a:r>
              <a:rPr lang="en-US" sz="2400" dirty="0">
                <a:solidFill>
                  <a:srgbClr val="C00000"/>
                </a:solidFill>
                <a:latin typeface="Calibri"/>
                <a:ea typeface="Calibri"/>
                <a:cs typeface="Times New Roman"/>
              </a:rPr>
              <a:t>identified in the assessment to the extent possible, and will </a:t>
            </a:r>
            <a:r>
              <a:rPr lang="en-US" sz="2400" b="1" dirty="0">
                <a:solidFill>
                  <a:srgbClr val="C00000"/>
                </a:solidFill>
                <a:latin typeface="Calibri"/>
                <a:ea typeface="Calibri"/>
                <a:cs typeface="Times New Roman"/>
              </a:rPr>
              <a:t>address the sustainability of ERs</a:t>
            </a:r>
            <a:r>
              <a:rPr lang="en-US" sz="2400" dirty="0">
                <a:solidFill>
                  <a:srgbClr val="C00000"/>
                </a:solidFill>
                <a:latin typeface="Calibri"/>
                <a:ea typeface="Calibri"/>
                <a:cs typeface="Times New Roman"/>
              </a:rPr>
              <a:t>, both during the ERPA term and beyond.</a:t>
            </a:r>
            <a:endParaRPr lang="en-US" sz="2400" dirty="0" smtClean="0">
              <a:solidFill>
                <a:srgbClr val="C00000"/>
              </a:solidFill>
            </a:endParaRPr>
          </a:p>
        </p:txBody>
      </p:sp>
      <p:sp>
        <p:nvSpPr>
          <p:cNvPr id="5" name="Slide Number Placeholder 7"/>
          <p:cNvSpPr txBox="1">
            <a:spLocks/>
          </p:cNvSpPr>
          <p:nvPr/>
        </p:nvSpPr>
        <p:spPr>
          <a:xfrm>
            <a:off x="8153400" y="6356350"/>
            <a:ext cx="685800" cy="501650"/>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AE587A-CACC-4F44-9A95-A328C995E06C}" type="slidenum">
              <a:rPr kumimoji="0" lang="en-US" sz="1800" b="0" i="0" u="none" strike="noStrike" kern="1200" cap="none" spc="0" normalizeH="0" baseline="0" noProof="0" smtClean="0">
                <a:ln>
                  <a:noFill/>
                </a:ln>
                <a:solidFill>
                  <a:schemeClr val="tx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800" b="0" i="0" u="none" strike="noStrike" kern="1200" cap="none" spc="0" normalizeH="0" baseline="0" noProof="0" dirty="0">
              <a:ln>
                <a:noFill/>
              </a:ln>
              <a:solidFill>
                <a:schemeClr val="tx1"/>
              </a:solidFill>
              <a:effectLst/>
              <a:uLnTx/>
              <a:uFillTx/>
              <a:latin typeface="+mn-lt"/>
              <a:ea typeface="+mn-ea"/>
              <a:cs typeface="+mn-cs"/>
            </a:endParaRPr>
          </a:p>
        </p:txBody>
      </p:sp>
      <p:sp>
        <p:nvSpPr>
          <p:cNvPr id="6" name="TextBox 5"/>
          <p:cNvSpPr txBox="1"/>
          <p:nvPr/>
        </p:nvSpPr>
        <p:spPr>
          <a:xfrm>
            <a:off x="-12700" y="0"/>
            <a:ext cx="9144000" cy="1077218"/>
          </a:xfrm>
          <a:prstGeom prst="rect">
            <a:avLst/>
          </a:prstGeom>
          <a:noFill/>
        </p:spPr>
        <p:txBody>
          <a:bodyPr wrap="square" rtlCol="0">
            <a:spAutoFit/>
          </a:bodyPr>
          <a:lstStyle/>
          <a:p>
            <a:pPr algn="ctr"/>
            <a:r>
              <a:rPr lang="en-US" sz="3200" b="1" dirty="0" smtClean="0">
                <a:solidFill>
                  <a:srgbClr val="C00000"/>
                </a:solidFill>
              </a:rPr>
              <a:t>Reversal </a:t>
            </a:r>
            <a:r>
              <a:rPr lang="en-US" sz="3200" b="1" dirty="0">
                <a:solidFill>
                  <a:srgbClr val="C00000"/>
                </a:solidFill>
              </a:rPr>
              <a:t>M</a:t>
            </a:r>
            <a:r>
              <a:rPr lang="en-US" sz="3200" b="1" dirty="0" smtClean="0">
                <a:solidFill>
                  <a:srgbClr val="C00000"/>
                </a:solidFill>
              </a:rPr>
              <a:t>anagement Mechanism (2)</a:t>
            </a:r>
          </a:p>
          <a:p>
            <a:pPr algn="ctr"/>
            <a:r>
              <a:rPr lang="en-US" sz="3200" b="1" dirty="0" smtClean="0">
                <a:solidFill>
                  <a:srgbClr val="C00000"/>
                </a:solidFill>
              </a:rPr>
              <a:t>- Methodological Framework -</a:t>
            </a:r>
            <a:endParaRPr lang="en-US" sz="3200" b="1" dirty="0">
              <a:solidFill>
                <a:srgbClr val="C00000"/>
              </a:solidFill>
            </a:endParaRPr>
          </a:p>
        </p:txBody>
      </p:sp>
    </p:spTree>
    <p:extLst>
      <p:ext uri="{BB962C8B-B14F-4D97-AF65-F5344CB8AC3E}">
        <p14:creationId xmlns:p14="http://schemas.microsoft.com/office/powerpoint/2010/main" val="68988140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6"/>
          <p:cNvSpPr>
            <a:spLocks noChangeArrowheads="1"/>
          </p:cNvSpPr>
          <p:nvPr/>
        </p:nvSpPr>
        <p:spPr bwMode="auto">
          <a:xfrm>
            <a:off x="1066800" y="1066800"/>
            <a:ext cx="7162800" cy="3886200"/>
          </a:xfrm>
          <a:prstGeom prst="rect">
            <a:avLst/>
          </a:prstGeom>
          <a:noFill/>
          <a:ln w="28575">
            <a:noFill/>
            <a:miter lim="800000"/>
            <a:headEnd/>
            <a:tailEnd/>
          </a:ln>
        </p:spPr>
        <p:txBody>
          <a:bodyPr wrap="none" anchor="ctr"/>
          <a:lstStyle/>
          <a:p>
            <a:endParaRPr lang="en-US"/>
          </a:p>
        </p:txBody>
      </p:sp>
      <p:sp>
        <p:nvSpPr>
          <p:cNvPr id="27652" name="Content Placeholder 2"/>
          <p:cNvSpPr>
            <a:spLocks noGrp="1"/>
          </p:cNvSpPr>
          <p:nvPr>
            <p:ph idx="1"/>
          </p:nvPr>
        </p:nvSpPr>
        <p:spPr>
          <a:xfrm>
            <a:off x="76200" y="1077218"/>
            <a:ext cx="8991600" cy="5806182"/>
          </a:xfrm>
        </p:spPr>
        <p:txBody>
          <a:bodyPr>
            <a:normAutofit/>
          </a:bodyPr>
          <a:lstStyle/>
          <a:p>
            <a:pPr marR="114300" algn="just">
              <a:lnSpc>
                <a:spcPct val="115000"/>
              </a:lnSpc>
              <a:spcBef>
                <a:spcPts val="0"/>
              </a:spcBef>
              <a:spcAft>
                <a:spcPts val="1000"/>
              </a:spcAft>
              <a:buNone/>
              <a:tabLst>
                <a:tab pos="457200" algn="l"/>
                <a:tab pos="1143000" algn="l"/>
              </a:tabLst>
            </a:pPr>
            <a:r>
              <a:rPr lang="en-US" sz="2400" b="1" i="1" cap="all" dirty="0">
                <a:solidFill>
                  <a:srgbClr val="C00000"/>
                </a:solidFill>
                <a:latin typeface="Calibri"/>
                <a:ea typeface="Calibri"/>
                <a:cs typeface="Times New Roman"/>
              </a:rPr>
              <a:t>How can </a:t>
            </a:r>
            <a:r>
              <a:rPr lang="en-US" sz="2400" b="1" i="1" cap="all" dirty="0" smtClean="0">
                <a:solidFill>
                  <a:srgbClr val="C00000"/>
                </a:solidFill>
                <a:latin typeface="Calibri"/>
                <a:ea typeface="Calibri"/>
                <a:cs typeface="Times New Roman"/>
              </a:rPr>
              <a:t>ER Programs </a:t>
            </a:r>
            <a:r>
              <a:rPr lang="en-US" sz="2400" b="1" i="1" cap="all" dirty="0">
                <a:solidFill>
                  <a:srgbClr val="C00000"/>
                </a:solidFill>
                <a:latin typeface="Calibri"/>
                <a:ea typeface="Calibri"/>
                <a:cs typeface="Times New Roman"/>
              </a:rPr>
              <a:t>manage the risk of Reversals</a:t>
            </a:r>
            <a:r>
              <a:rPr lang="en-US" sz="2400" b="1" i="1" cap="all" dirty="0" smtClean="0">
                <a:solidFill>
                  <a:srgbClr val="C00000"/>
                </a:solidFill>
                <a:latin typeface="Calibri"/>
                <a:ea typeface="Calibri"/>
                <a:cs typeface="Times New Roman"/>
              </a:rPr>
              <a:t>?</a:t>
            </a:r>
            <a:endParaRPr lang="en-US" sz="2400" i="1" cap="all" dirty="0">
              <a:solidFill>
                <a:srgbClr val="C00000"/>
              </a:solidFill>
              <a:latin typeface="Calibri"/>
              <a:ea typeface="Calibri"/>
              <a:cs typeface="Times New Roman"/>
            </a:endParaRPr>
          </a:p>
          <a:p>
            <a:pPr marR="114300" algn="just">
              <a:lnSpc>
                <a:spcPct val="115000"/>
              </a:lnSpc>
              <a:spcBef>
                <a:spcPts val="0"/>
              </a:spcBef>
              <a:spcAft>
                <a:spcPts val="1000"/>
              </a:spcAft>
              <a:tabLst>
                <a:tab pos="457200" algn="l"/>
                <a:tab pos="1143000" algn="l"/>
              </a:tabLst>
            </a:pPr>
            <a:r>
              <a:rPr lang="en-US" sz="2400" dirty="0" smtClean="0">
                <a:solidFill>
                  <a:srgbClr val="C00000"/>
                </a:solidFill>
                <a:latin typeface="Calibri"/>
                <a:ea typeface="Calibri"/>
                <a:cs typeface="Times New Roman"/>
              </a:rPr>
              <a:t>ER Programs need </a:t>
            </a:r>
            <a:r>
              <a:rPr lang="en-US" sz="2400" dirty="0">
                <a:solidFill>
                  <a:srgbClr val="C00000"/>
                </a:solidFill>
                <a:latin typeface="Calibri"/>
                <a:ea typeface="Calibri"/>
                <a:cs typeface="Times New Roman"/>
              </a:rPr>
              <a:t>to have in place a </a:t>
            </a:r>
            <a:r>
              <a:rPr lang="en-US" sz="2400" b="1" dirty="0" smtClean="0">
                <a:solidFill>
                  <a:srgbClr val="C00000"/>
                </a:solidFill>
                <a:latin typeface="Calibri"/>
                <a:ea typeface="Calibri"/>
                <a:cs typeface="Times New Roman"/>
              </a:rPr>
              <a:t>reversal </a:t>
            </a:r>
            <a:r>
              <a:rPr lang="en-US" sz="2400" b="1" dirty="0">
                <a:solidFill>
                  <a:srgbClr val="C00000"/>
                </a:solidFill>
                <a:latin typeface="Calibri"/>
                <a:ea typeface="Calibri"/>
                <a:cs typeface="Times New Roman"/>
              </a:rPr>
              <a:t>management mechanism</a:t>
            </a:r>
            <a:r>
              <a:rPr lang="en-US" sz="2400" dirty="0">
                <a:solidFill>
                  <a:srgbClr val="C00000"/>
                </a:solidFill>
                <a:latin typeface="Calibri"/>
                <a:ea typeface="Calibri"/>
                <a:cs typeface="Times New Roman"/>
              </a:rPr>
              <a:t> (e.g., buffer reserve or insurance), </a:t>
            </a:r>
            <a:r>
              <a:rPr lang="en-US" sz="2400" dirty="0" smtClean="0">
                <a:solidFill>
                  <a:srgbClr val="C00000"/>
                </a:solidFill>
                <a:latin typeface="Calibri"/>
                <a:ea typeface="Calibri"/>
                <a:cs typeface="Times New Roman"/>
              </a:rPr>
              <a:t>that is:</a:t>
            </a:r>
          </a:p>
          <a:p>
            <a:pPr marL="635000" marR="114300" indent="-292100" algn="just">
              <a:lnSpc>
                <a:spcPct val="115000"/>
              </a:lnSpc>
              <a:spcBef>
                <a:spcPts val="0"/>
              </a:spcBef>
              <a:spcAft>
                <a:spcPts val="1000"/>
              </a:spcAft>
              <a:buFont typeface="Wingdings" pitchFamily="2" charset="2"/>
              <a:buChar char="Ø"/>
              <a:tabLst>
                <a:tab pos="457200" algn="l"/>
                <a:tab pos="1143000" algn="l"/>
              </a:tabLst>
            </a:pPr>
            <a:r>
              <a:rPr lang="en-US" sz="2400" dirty="0" smtClean="0">
                <a:solidFill>
                  <a:srgbClr val="C00000"/>
                </a:solidFill>
                <a:latin typeface="Calibri"/>
                <a:ea typeface="Calibri"/>
                <a:cs typeface="Times New Roman"/>
              </a:rPr>
              <a:t>Substantially </a:t>
            </a:r>
            <a:r>
              <a:rPr lang="en-US" sz="2400" b="1" dirty="0" smtClean="0">
                <a:solidFill>
                  <a:srgbClr val="C00000"/>
                </a:solidFill>
                <a:latin typeface="Calibri"/>
                <a:ea typeface="Calibri"/>
                <a:cs typeface="Times New Roman"/>
              </a:rPr>
              <a:t>equivalent to reversal risk mitigation assurance provided by an ER Program CF Buffer </a:t>
            </a:r>
            <a:r>
              <a:rPr lang="en-US" sz="2400" dirty="0" smtClean="0">
                <a:solidFill>
                  <a:srgbClr val="C00000"/>
                </a:solidFill>
                <a:latin typeface="Calibri"/>
                <a:ea typeface="Calibri"/>
                <a:cs typeface="Times New Roman"/>
              </a:rPr>
              <a:t>(see below), and</a:t>
            </a:r>
            <a:endParaRPr lang="en-US" sz="2400" dirty="0">
              <a:solidFill>
                <a:srgbClr val="C00000"/>
              </a:solidFill>
              <a:latin typeface="Calibri"/>
              <a:ea typeface="Calibri"/>
              <a:cs typeface="Times New Roman"/>
            </a:endParaRPr>
          </a:p>
          <a:p>
            <a:pPr marL="635000" marR="114300" indent="-292100" algn="just">
              <a:lnSpc>
                <a:spcPct val="115000"/>
              </a:lnSpc>
              <a:spcBef>
                <a:spcPts val="0"/>
              </a:spcBef>
              <a:spcAft>
                <a:spcPts val="1000"/>
              </a:spcAft>
              <a:buFont typeface="Wingdings" pitchFamily="2" charset="2"/>
              <a:buChar char="Ø"/>
              <a:tabLst>
                <a:tab pos="457200" algn="l"/>
                <a:tab pos="1143000" algn="l"/>
              </a:tabLst>
            </a:pPr>
            <a:r>
              <a:rPr lang="en-US" sz="2400" b="1" dirty="0" smtClean="0">
                <a:solidFill>
                  <a:srgbClr val="C00000"/>
                </a:solidFill>
                <a:latin typeface="Calibri"/>
                <a:ea typeface="Calibri"/>
                <a:cs typeface="Times New Roman"/>
              </a:rPr>
              <a:t>appropriate </a:t>
            </a:r>
            <a:r>
              <a:rPr lang="en-US" sz="2400" b="1" dirty="0">
                <a:solidFill>
                  <a:srgbClr val="C00000"/>
                </a:solidFill>
                <a:latin typeface="Calibri"/>
                <a:ea typeface="Calibri"/>
                <a:cs typeface="Times New Roman"/>
              </a:rPr>
              <a:t>for the ER Program’s assessed level of risk</a:t>
            </a:r>
            <a:r>
              <a:rPr lang="en-US" sz="2400" dirty="0">
                <a:solidFill>
                  <a:srgbClr val="C00000"/>
                </a:solidFill>
                <a:latin typeface="Calibri"/>
                <a:ea typeface="Calibri"/>
                <a:cs typeface="Times New Roman"/>
              </a:rPr>
              <a:t>, to fully cover Reversals that may occur during the ERPA </a:t>
            </a:r>
            <a:r>
              <a:rPr lang="en-US" sz="2400" dirty="0" smtClean="0">
                <a:solidFill>
                  <a:srgbClr val="C00000"/>
                </a:solidFill>
                <a:latin typeface="Calibri"/>
                <a:ea typeface="Calibri"/>
                <a:cs typeface="Times New Roman"/>
              </a:rPr>
              <a:t>term.</a:t>
            </a:r>
          </a:p>
          <a:p>
            <a:pPr marR="114300" algn="just">
              <a:lnSpc>
                <a:spcPct val="115000"/>
              </a:lnSpc>
              <a:spcBef>
                <a:spcPts val="0"/>
              </a:spcBef>
              <a:spcAft>
                <a:spcPts val="1000"/>
              </a:spcAft>
              <a:tabLst>
                <a:tab pos="457200" algn="l"/>
                <a:tab pos="1143000" algn="l"/>
              </a:tabLst>
            </a:pPr>
            <a:r>
              <a:rPr lang="en-US" sz="2400" dirty="0" smtClean="0">
                <a:solidFill>
                  <a:srgbClr val="C00000"/>
                </a:solidFill>
                <a:latin typeface="Calibri"/>
                <a:ea typeface="Calibri"/>
                <a:cs typeface="Times New Roman"/>
              </a:rPr>
              <a:t>While </a:t>
            </a:r>
            <a:r>
              <a:rPr lang="en-US" sz="2400" dirty="0">
                <a:solidFill>
                  <a:srgbClr val="C00000"/>
                </a:solidFill>
                <a:latin typeface="Calibri"/>
                <a:ea typeface="Calibri"/>
                <a:cs typeface="Times New Roman"/>
              </a:rPr>
              <a:t>the MF provides for some flexibility on what a </a:t>
            </a:r>
            <a:r>
              <a:rPr lang="en-US" sz="2400" dirty="0" smtClean="0">
                <a:solidFill>
                  <a:srgbClr val="C00000"/>
                </a:solidFill>
                <a:latin typeface="Calibri"/>
                <a:ea typeface="Calibri"/>
                <a:cs typeface="Times New Roman"/>
              </a:rPr>
              <a:t>reversal </a:t>
            </a:r>
            <a:r>
              <a:rPr lang="en-US" sz="2400" dirty="0">
                <a:solidFill>
                  <a:srgbClr val="C00000"/>
                </a:solidFill>
                <a:latin typeface="Calibri"/>
                <a:ea typeface="Calibri"/>
                <a:cs typeface="Times New Roman"/>
              </a:rPr>
              <a:t>management mechanism may look like, the MF envisions an ER Program-specific buffer reserve (</a:t>
            </a:r>
            <a:r>
              <a:rPr lang="en-US" sz="2400" b="1" dirty="0">
                <a:solidFill>
                  <a:srgbClr val="C00000"/>
                </a:solidFill>
                <a:latin typeface="Calibri"/>
                <a:ea typeface="Calibri"/>
                <a:cs typeface="Times New Roman"/>
              </a:rPr>
              <a:t>ER Program </a:t>
            </a:r>
            <a:r>
              <a:rPr lang="en-US" sz="2400" b="1" dirty="0" smtClean="0">
                <a:solidFill>
                  <a:srgbClr val="C00000"/>
                </a:solidFill>
                <a:latin typeface="Calibri"/>
                <a:ea typeface="Calibri"/>
                <a:cs typeface="Times New Roman"/>
              </a:rPr>
              <a:t>CF Buffer</a:t>
            </a:r>
            <a:r>
              <a:rPr lang="en-US" sz="2400" dirty="0">
                <a:solidFill>
                  <a:srgbClr val="C00000"/>
                </a:solidFill>
                <a:latin typeface="Calibri"/>
                <a:ea typeface="Calibri"/>
                <a:cs typeface="Times New Roman"/>
              </a:rPr>
              <a:t>), to be managed by the Carbon Fund, as the </a:t>
            </a:r>
            <a:r>
              <a:rPr lang="en-US" sz="2400" b="1" dirty="0">
                <a:solidFill>
                  <a:srgbClr val="C00000"/>
                </a:solidFill>
                <a:latin typeface="Calibri"/>
                <a:ea typeface="Calibri"/>
                <a:cs typeface="Times New Roman"/>
              </a:rPr>
              <a:t>default mechanism</a:t>
            </a:r>
            <a:r>
              <a:rPr lang="en-US" sz="2400" dirty="0">
                <a:solidFill>
                  <a:srgbClr val="C00000"/>
                </a:solidFill>
                <a:latin typeface="Calibri"/>
                <a:ea typeface="Calibri"/>
                <a:cs typeface="Times New Roman"/>
              </a:rPr>
              <a:t>. </a:t>
            </a:r>
            <a:endParaRPr lang="en-US" sz="2400" dirty="0" smtClean="0">
              <a:solidFill>
                <a:srgbClr val="C00000"/>
              </a:solidFill>
              <a:latin typeface="Calibri"/>
              <a:ea typeface="Calibri"/>
              <a:cs typeface="Times New Roman"/>
            </a:endParaRPr>
          </a:p>
        </p:txBody>
      </p:sp>
      <p:sp>
        <p:nvSpPr>
          <p:cNvPr id="5" name="Slide Number Placeholder 7"/>
          <p:cNvSpPr txBox="1">
            <a:spLocks/>
          </p:cNvSpPr>
          <p:nvPr/>
        </p:nvSpPr>
        <p:spPr>
          <a:xfrm>
            <a:off x="8255000" y="6477000"/>
            <a:ext cx="736600" cy="457200"/>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AE587A-CACC-4F44-9A95-A328C995E06C}" type="slidenum">
              <a:rPr kumimoji="0" lang="en-US" sz="1800" b="0" i="0" u="none" strike="noStrike" kern="1200" cap="none" spc="0" normalizeH="0" baseline="0" noProof="0" smtClean="0">
                <a:ln>
                  <a:noFill/>
                </a:ln>
                <a:solidFill>
                  <a:schemeClr val="tx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800" b="0" i="0" u="none" strike="noStrike" kern="1200" cap="none" spc="0" normalizeH="0" baseline="0" noProof="0" dirty="0">
              <a:ln>
                <a:noFill/>
              </a:ln>
              <a:solidFill>
                <a:schemeClr val="tx1"/>
              </a:solidFill>
              <a:effectLst/>
              <a:uLnTx/>
              <a:uFillTx/>
              <a:latin typeface="+mn-lt"/>
              <a:ea typeface="+mn-ea"/>
              <a:cs typeface="+mn-cs"/>
            </a:endParaRPr>
          </a:p>
        </p:txBody>
      </p:sp>
      <p:sp>
        <p:nvSpPr>
          <p:cNvPr id="6" name="TextBox 5"/>
          <p:cNvSpPr txBox="1"/>
          <p:nvPr/>
        </p:nvSpPr>
        <p:spPr>
          <a:xfrm>
            <a:off x="-12700" y="0"/>
            <a:ext cx="9144000" cy="1077218"/>
          </a:xfrm>
          <a:prstGeom prst="rect">
            <a:avLst/>
          </a:prstGeom>
          <a:noFill/>
        </p:spPr>
        <p:txBody>
          <a:bodyPr wrap="square" rtlCol="0">
            <a:spAutoFit/>
          </a:bodyPr>
          <a:lstStyle/>
          <a:p>
            <a:pPr algn="ctr"/>
            <a:r>
              <a:rPr lang="en-US" sz="3200" b="1" dirty="0" smtClean="0">
                <a:solidFill>
                  <a:srgbClr val="C00000"/>
                </a:solidFill>
              </a:rPr>
              <a:t>Reversal </a:t>
            </a:r>
            <a:r>
              <a:rPr lang="en-US" sz="3200" b="1" dirty="0">
                <a:solidFill>
                  <a:srgbClr val="C00000"/>
                </a:solidFill>
              </a:rPr>
              <a:t>M</a:t>
            </a:r>
            <a:r>
              <a:rPr lang="en-US" sz="3200" b="1" dirty="0" smtClean="0">
                <a:solidFill>
                  <a:srgbClr val="C00000"/>
                </a:solidFill>
              </a:rPr>
              <a:t>anagement Mechanism (3)</a:t>
            </a:r>
          </a:p>
          <a:p>
            <a:pPr algn="ctr"/>
            <a:r>
              <a:rPr lang="en-US" sz="3200" b="1" dirty="0" smtClean="0">
                <a:solidFill>
                  <a:srgbClr val="C00000"/>
                </a:solidFill>
              </a:rPr>
              <a:t>- Methodological Framework -</a:t>
            </a:r>
            <a:endParaRPr lang="en-US" sz="3200" b="1" dirty="0">
              <a:solidFill>
                <a:srgbClr val="C00000"/>
              </a:solidFill>
            </a:endParaRPr>
          </a:p>
        </p:txBody>
      </p:sp>
    </p:spTree>
    <p:extLst>
      <p:ext uri="{BB962C8B-B14F-4D97-AF65-F5344CB8AC3E}">
        <p14:creationId xmlns:p14="http://schemas.microsoft.com/office/powerpoint/2010/main" val="126801060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6"/>
          <p:cNvSpPr>
            <a:spLocks noChangeArrowheads="1"/>
          </p:cNvSpPr>
          <p:nvPr/>
        </p:nvSpPr>
        <p:spPr bwMode="auto">
          <a:xfrm>
            <a:off x="1066800" y="1066800"/>
            <a:ext cx="7162800" cy="3886200"/>
          </a:xfrm>
          <a:prstGeom prst="rect">
            <a:avLst/>
          </a:prstGeom>
          <a:noFill/>
          <a:ln w="28575">
            <a:noFill/>
            <a:miter lim="800000"/>
            <a:headEnd/>
            <a:tailEnd/>
          </a:ln>
        </p:spPr>
        <p:txBody>
          <a:bodyPr wrap="none" anchor="ctr"/>
          <a:lstStyle/>
          <a:p>
            <a:endParaRPr lang="en-US"/>
          </a:p>
        </p:txBody>
      </p:sp>
      <p:sp>
        <p:nvSpPr>
          <p:cNvPr id="27652" name="Content Placeholder 2"/>
          <p:cNvSpPr>
            <a:spLocks noGrp="1"/>
          </p:cNvSpPr>
          <p:nvPr>
            <p:ph idx="1"/>
          </p:nvPr>
        </p:nvSpPr>
        <p:spPr>
          <a:xfrm>
            <a:off x="76200" y="1077218"/>
            <a:ext cx="8991600" cy="5806182"/>
          </a:xfrm>
        </p:spPr>
        <p:txBody>
          <a:bodyPr>
            <a:normAutofit/>
          </a:bodyPr>
          <a:lstStyle/>
          <a:p>
            <a:pPr marL="0" marR="114300" indent="0" algn="just">
              <a:lnSpc>
                <a:spcPct val="115000"/>
              </a:lnSpc>
              <a:spcBef>
                <a:spcPts val="0"/>
              </a:spcBef>
              <a:spcAft>
                <a:spcPts val="1000"/>
              </a:spcAft>
              <a:buNone/>
              <a:tabLst>
                <a:tab pos="457200" algn="l"/>
                <a:tab pos="1143000" algn="l"/>
              </a:tabLst>
            </a:pPr>
            <a:r>
              <a:rPr lang="en-US" sz="2400" b="1" i="1" cap="all" dirty="0" smtClean="0">
                <a:solidFill>
                  <a:srgbClr val="C00000"/>
                </a:solidFill>
                <a:latin typeface="Calibri"/>
                <a:ea typeface="Calibri"/>
                <a:cs typeface="Times New Roman"/>
              </a:rPr>
              <a:t>Which risks would be covered by ‘ER Program CF </a:t>
            </a:r>
            <a:r>
              <a:rPr lang="en-US" sz="2400" b="1" i="1" cap="all" dirty="0" err="1" smtClean="0">
                <a:solidFill>
                  <a:srgbClr val="C00000"/>
                </a:solidFill>
                <a:latin typeface="Calibri"/>
                <a:ea typeface="Calibri"/>
                <a:cs typeface="Times New Roman"/>
              </a:rPr>
              <a:t>BufferS</a:t>
            </a:r>
            <a:r>
              <a:rPr lang="en-US" sz="2400" b="1" i="1" cap="all" dirty="0" smtClean="0">
                <a:solidFill>
                  <a:srgbClr val="C00000"/>
                </a:solidFill>
                <a:latin typeface="Calibri"/>
                <a:ea typeface="Calibri"/>
                <a:cs typeface="Times New Roman"/>
              </a:rPr>
              <a:t>’?</a:t>
            </a:r>
            <a:endParaRPr lang="en-US" sz="2400" i="1" cap="all" dirty="0" smtClean="0">
              <a:solidFill>
                <a:srgbClr val="C00000"/>
              </a:solidFill>
              <a:latin typeface="Calibri"/>
              <a:ea typeface="Calibri"/>
              <a:cs typeface="Times New Roman"/>
            </a:endParaRPr>
          </a:p>
          <a:p>
            <a:pPr marR="114300" algn="just">
              <a:lnSpc>
                <a:spcPct val="115000"/>
              </a:lnSpc>
              <a:spcBef>
                <a:spcPts val="0"/>
              </a:spcBef>
              <a:spcAft>
                <a:spcPts val="1000"/>
              </a:spcAft>
              <a:tabLst>
                <a:tab pos="457200" algn="l"/>
                <a:tab pos="1143000" algn="l"/>
              </a:tabLst>
            </a:pPr>
            <a:r>
              <a:rPr lang="en-US" sz="2400" dirty="0" smtClean="0">
                <a:solidFill>
                  <a:srgbClr val="C00000"/>
                </a:solidFill>
                <a:latin typeface="Calibri"/>
                <a:ea typeface="Calibri"/>
                <a:cs typeface="Times New Roman"/>
              </a:rPr>
              <a:t>Risks of </a:t>
            </a:r>
            <a:r>
              <a:rPr lang="en-US" sz="2400" b="1" dirty="0" smtClean="0">
                <a:solidFill>
                  <a:srgbClr val="C00000"/>
                </a:solidFill>
                <a:latin typeface="Calibri"/>
                <a:ea typeface="Calibri"/>
                <a:cs typeface="Times New Roman"/>
              </a:rPr>
              <a:t>Reversals</a:t>
            </a:r>
            <a:r>
              <a:rPr lang="en-US" sz="2400" dirty="0" smtClean="0">
                <a:solidFill>
                  <a:srgbClr val="C00000"/>
                </a:solidFill>
                <a:latin typeface="Calibri"/>
                <a:ea typeface="Calibri"/>
                <a:cs typeface="Times New Roman"/>
              </a:rPr>
              <a:t> (intentional and un-intentional)</a:t>
            </a:r>
          </a:p>
          <a:p>
            <a:pPr marL="685800" marR="114300" algn="just">
              <a:lnSpc>
                <a:spcPct val="115000"/>
              </a:lnSpc>
              <a:spcBef>
                <a:spcPts val="0"/>
              </a:spcBef>
              <a:spcAft>
                <a:spcPts val="1000"/>
              </a:spcAft>
              <a:buFont typeface="Wingdings" pitchFamily="2" charset="2"/>
              <a:buChar char="Ø"/>
              <a:tabLst>
                <a:tab pos="457200" algn="l"/>
                <a:tab pos="1143000" algn="l"/>
              </a:tabLst>
            </a:pPr>
            <a:r>
              <a:rPr lang="en-US" sz="2400" dirty="0" smtClean="0">
                <a:solidFill>
                  <a:srgbClr val="C00000"/>
                </a:solidFill>
                <a:latin typeface="Calibri"/>
                <a:ea typeface="Calibri"/>
                <a:cs typeface="Times New Roman"/>
              </a:rPr>
              <a:t>Provided that Seller is in full ERPA compliance</a:t>
            </a:r>
          </a:p>
          <a:p>
            <a:pPr marR="114300" algn="just">
              <a:lnSpc>
                <a:spcPct val="115000"/>
              </a:lnSpc>
              <a:spcBef>
                <a:spcPts val="0"/>
              </a:spcBef>
              <a:spcAft>
                <a:spcPts val="1000"/>
              </a:spcAft>
              <a:tabLst>
                <a:tab pos="457200" algn="l"/>
                <a:tab pos="1143000" algn="l"/>
              </a:tabLst>
            </a:pPr>
            <a:r>
              <a:rPr lang="en-US" sz="2400" dirty="0" smtClean="0">
                <a:solidFill>
                  <a:srgbClr val="C00000"/>
                </a:solidFill>
                <a:latin typeface="Calibri"/>
                <a:ea typeface="Calibri"/>
                <a:cs typeface="Times New Roman"/>
              </a:rPr>
              <a:t>In addition to the ER Program CF Buffer, </a:t>
            </a:r>
            <a:r>
              <a:rPr lang="en-US" sz="2400" b="1" dirty="0" smtClean="0">
                <a:solidFill>
                  <a:srgbClr val="C00000"/>
                </a:solidFill>
                <a:latin typeface="Calibri"/>
                <a:ea typeface="Calibri"/>
                <a:cs typeface="Times New Roman"/>
              </a:rPr>
              <a:t>additional buffer reserves </a:t>
            </a:r>
            <a:r>
              <a:rPr lang="en-US" sz="2400" dirty="0" smtClean="0">
                <a:solidFill>
                  <a:srgbClr val="C00000"/>
                </a:solidFill>
                <a:latin typeface="Calibri"/>
                <a:ea typeface="Calibri"/>
                <a:cs typeface="Times New Roman"/>
              </a:rPr>
              <a:t>may be provided to manage risks related to </a:t>
            </a:r>
            <a:r>
              <a:rPr lang="en-US" sz="2400" b="1" dirty="0" smtClean="0">
                <a:solidFill>
                  <a:srgbClr val="C00000"/>
                </a:solidFill>
                <a:latin typeface="Calibri"/>
                <a:ea typeface="Calibri"/>
                <a:cs typeface="Times New Roman"/>
              </a:rPr>
              <a:t>uncertainty</a:t>
            </a:r>
            <a:r>
              <a:rPr lang="en-US" sz="2400" dirty="0" smtClean="0">
                <a:solidFill>
                  <a:srgbClr val="C00000"/>
                </a:solidFill>
                <a:latin typeface="Calibri"/>
                <a:ea typeface="Calibri"/>
                <a:cs typeface="Times New Roman"/>
              </a:rPr>
              <a:t> and </a:t>
            </a:r>
            <a:r>
              <a:rPr lang="en-US" sz="2400" b="1" dirty="0" smtClean="0">
                <a:solidFill>
                  <a:srgbClr val="C00000"/>
                </a:solidFill>
                <a:latin typeface="Calibri"/>
                <a:ea typeface="Calibri"/>
                <a:cs typeface="Times New Roman"/>
              </a:rPr>
              <a:t>disputed Title to transferred ER </a:t>
            </a:r>
          </a:p>
        </p:txBody>
      </p:sp>
      <p:sp>
        <p:nvSpPr>
          <p:cNvPr id="5" name="Slide Number Placeholder 7"/>
          <p:cNvSpPr txBox="1">
            <a:spLocks/>
          </p:cNvSpPr>
          <p:nvPr/>
        </p:nvSpPr>
        <p:spPr>
          <a:xfrm>
            <a:off x="8255000" y="6477000"/>
            <a:ext cx="736600" cy="457200"/>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AE587A-CACC-4F44-9A95-A328C995E06C}" type="slidenum">
              <a:rPr kumimoji="0" lang="en-US" sz="1800" b="0" i="0" u="none" strike="noStrike" kern="1200" cap="none" spc="0" normalizeH="0" baseline="0" noProof="0" smtClean="0">
                <a:ln>
                  <a:noFill/>
                </a:ln>
                <a:solidFill>
                  <a:schemeClr val="tx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800" b="0" i="0" u="none" strike="noStrike" kern="1200" cap="none" spc="0" normalizeH="0" baseline="0" noProof="0" dirty="0">
              <a:ln>
                <a:noFill/>
              </a:ln>
              <a:solidFill>
                <a:schemeClr val="tx1"/>
              </a:solidFill>
              <a:effectLst/>
              <a:uLnTx/>
              <a:uFillTx/>
              <a:latin typeface="+mn-lt"/>
              <a:ea typeface="+mn-ea"/>
              <a:cs typeface="+mn-cs"/>
            </a:endParaRPr>
          </a:p>
        </p:txBody>
      </p:sp>
      <p:sp>
        <p:nvSpPr>
          <p:cNvPr id="6" name="TextBox 5"/>
          <p:cNvSpPr txBox="1"/>
          <p:nvPr/>
        </p:nvSpPr>
        <p:spPr>
          <a:xfrm>
            <a:off x="-12700" y="0"/>
            <a:ext cx="9144000" cy="1077218"/>
          </a:xfrm>
          <a:prstGeom prst="rect">
            <a:avLst/>
          </a:prstGeom>
          <a:noFill/>
        </p:spPr>
        <p:txBody>
          <a:bodyPr wrap="square" rtlCol="0">
            <a:spAutoFit/>
          </a:bodyPr>
          <a:lstStyle/>
          <a:p>
            <a:pPr algn="ctr"/>
            <a:r>
              <a:rPr lang="en-US" sz="3200" b="1" dirty="0" smtClean="0">
                <a:solidFill>
                  <a:srgbClr val="C00000"/>
                </a:solidFill>
              </a:rPr>
              <a:t>Reversal </a:t>
            </a:r>
            <a:r>
              <a:rPr lang="en-US" sz="3200" b="1" dirty="0">
                <a:solidFill>
                  <a:srgbClr val="C00000"/>
                </a:solidFill>
              </a:rPr>
              <a:t>M</a:t>
            </a:r>
            <a:r>
              <a:rPr lang="en-US" sz="3200" b="1" dirty="0" smtClean="0">
                <a:solidFill>
                  <a:srgbClr val="C00000"/>
                </a:solidFill>
              </a:rPr>
              <a:t>anagement Mechanism (4)</a:t>
            </a:r>
          </a:p>
          <a:p>
            <a:pPr algn="ctr"/>
            <a:r>
              <a:rPr lang="en-US" sz="3200" b="1" dirty="0" smtClean="0">
                <a:solidFill>
                  <a:srgbClr val="C00000"/>
                </a:solidFill>
              </a:rPr>
              <a:t>- Methodological Framework -</a:t>
            </a:r>
            <a:endParaRPr lang="en-US" sz="3200" b="1" dirty="0">
              <a:solidFill>
                <a:srgbClr val="C00000"/>
              </a:solidFill>
            </a:endParaRPr>
          </a:p>
        </p:txBody>
      </p:sp>
    </p:spTree>
    <p:extLst>
      <p:ext uri="{BB962C8B-B14F-4D97-AF65-F5344CB8AC3E}">
        <p14:creationId xmlns:p14="http://schemas.microsoft.com/office/powerpoint/2010/main" val="359243790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6"/>
          <p:cNvSpPr>
            <a:spLocks noChangeArrowheads="1"/>
          </p:cNvSpPr>
          <p:nvPr/>
        </p:nvSpPr>
        <p:spPr bwMode="auto">
          <a:xfrm>
            <a:off x="1066800" y="1066800"/>
            <a:ext cx="7162800" cy="3886200"/>
          </a:xfrm>
          <a:prstGeom prst="rect">
            <a:avLst/>
          </a:prstGeom>
          <a:noFill/>
          <a:ln w="28575">
            <a:noFill/>
            <a:miter lim="800000"/>
            <a:headEnd/>
            <a:tailEnd/>
          </a:ln>
        </p:spPr>
        <p:txBody>
          <a:bodyPr wrap="none" anchor="ctr"/>
          <a:lstStyle/>
          <a:p>
            <a:endParaRPr lang="en-US"/>
          </a:p>
        </p:txBody>
      </p:sp>
      <p:sp>
        <p:nvSpPr>
          <p:cNvPr id="27652" name="Content Placeholder 2"/>
          <p:cNvSpPr>
            <a:spLocks noGrp="1"/>
          </p:cNvSpPr>
          <p:nvPr>
            <p:ph idx="1"/>
          </p:nvPr>
        </p:nvSpPr>
        <p:spPr>
          <a:xfrm>
            <a:off x="76200" y="1066800"/>
            <a:ext cx="8915400" cy="5791200"/>
          </a:xfrm>
        </p:spPr>
        <p:txBody>
          <a:bodyPr>
            <a:normAutofit lnSpcReduction="10000"/>
          </a:bodyPr>
          <a:lstStyle/>
          <a:p>
            <a:pPr marR="114300" algn="just">
              <a:lnSpc>
                <a:spcPct val="115000"/>
              </a:lnSpc>
              <a:spcBef>
                <a:spcPts val="0"/>
              </a:spcBef>
              <a:spcAft>
                <a:spcPts val="1000"/>
              </a:spcAft>
              <a:buNone/>
              <a:tabLst>
                <a:tab pos="457200" algn="l"/>
                <a:tab pos="1143000" algn="l"/>
              </a:tabLst>
            </a:pPr>
            <a:r>
              <a:rPr lang="en-US" sz="2400" b="1" i="1" cap="all" dirty="0" smtClean="0">
                <a:solidFill>
                  <a:srgbClr val="C00000"/>
                </a:solidFill>
                <a:latin typeface="Calibri"/>
                <a:ea typeface="Calibri"/>
                <a:cs typeface="Times New Roman"/>
              </a:rPr>
              <a:t>How does an ‘ER Program CF Buffer’ work?</a:t>
            </a:r>
            <a:endParaRPr lang="en-US" sz="2400" i="1" cap="all" dirty="0" smtClean="0">
              <a:solidFill>
                <a:srgbClr val="C00000"/>
              </a:solidFill>
              <a:latin typeface="Calibri"/>
              <a:ea typeface="Calibri"/>
              <a:cs typeface="Times New Roman"/>
            </a:endParaRPr>
          </a:p>
          <a:p>
            <a:pPr marR="114300" algn="just">
              <a:lnSpc>
                <a:spcPct val="115000"/>
              </a:lnSpc>
              <a:spcBef>
                <a:spcPts val="0"/>
              </a:spcBef>
              <a:spcAft>
                <a:spcPts val="1000"/>
              </a:spcAft>
              <a:tabLst>
                <a:tab pos="457200" algn="l"/>
                <a:tab pos="1143000" algn="l"/>
              </a:tabLst>
            </a:pPr>
            <a:r>
              <a:rPr lang="en-US" sz="2400" dirty="0" smtClean="0">
                <a:solidFill>
                  <a:srgbClr val="C00000"/>
                </a:solidFill>
                <a:latin typeface="Calibri"/>
                <a:ea typeface="Calibri"/>
                <a:cs typeface="Times New Roman"/>
              </a:rPr>
              <a:t>In the event the ER Program CF Buffer is the (chosen/default) reversal management mechanism, a certain amount of ERs generated under an ER Program (</a:t>
            </a:r>
            <a:r>
              <a:rPr lang="en-US" sz="2400" b="1" dirty="0" smtClean="0">
                <a:solidFill>
                  <a:srgbClr val="C00000"/>
                </a:solidFill>
                <a:latin typeface="Calibri"/>
                <a:ea typeface="Calibri"/>
                <a:cs typeface="Times New Roman"/>
              </a:rPr>
              <a:t>Buffer ERs</a:t>
            </a:r>
            <a:r>
              <a:rPr lang="en-US" sz="2400" dirty="0" smtClean="0">
                <a:solidFill>
                  <a:srgbClr val="C00000"/>
                </a:solidFill>
                <a:latin typeface="Calibri"/>
                <a:ea typeface="Calibri"/>
                <a:cs typeface="Times New Roman"/>
              </a:rPr>
              <a:t>) would be deposited in the ER Program CF Buffer.</a:t>
            </a:r>
          </a:p>
          <a:p>
            <a:pPr marR="114300" algn="just">
              <a:lnSpc>
                <a:spcPct val="115000"/>
              </a:lnSpc>
              <a:spcBef>
                <a:spcPts val="0"/>
              </a:spcBef>
              <a:spcAft>
                <a:spcPts val="1000"/>
              </a:spcAft>
              <a:tabLst>
                <a:tab pos="457200" algn="l"/>
                <a:tab pos="1143000" algn="l"/>
              </a:tabLst>
            </a:pPr>
            <a:r>
              <a:rPr lang="en-US" sz="2400" dirty="0" smtClean="0">
                <a:solidFill>
                  <a:srgbClr val="C00000"/>
                </a:solidFill>
                <a:latin typeface="Calibri"/>
                <a:ea typeface="Calibri"/>
                <a:cs typeface="Times New Roman"/>
              </a:rPr>
              <a:t>Such Buffer ERs would </a:t>
            </a:r>
            <a:r>
              <a:rPr lang="en-US" sz="2400" b="1" dirty="0" smtClean="0">
                <a:solidFill>
                  <a:srgbClr val="C00000"/>
                </a:solidFill>
                <a:latin typeface="Calibri"/>
                <a:ea typeface="Calibri"/>
                <a:cs typeface="Times New Roman"/>
              </a:rPr>
              <a:t>not be transferred to the Carbon Fund</a:t>
            </a:r>
            <a:r>
              <a:rPr lang="en-US" sz="2400" dirty="0" smtClean="0">
                <a:solidFill>
                  <a:srgbClr val="C00000"/>
                </a:solidFill>
                <a:latin typeface="Calibri"/>
                <a:ea typeface="Calibri"/>
                <a:cs typeface="Times New Roman"/>
              </a:rPr>
              <a:t>.</a:t>
            </a:r>
          </a:p>
          <a:p>
            <a:pPr marR="114300" algn="just">
              <a:lnSpc>
                <a:spcPct val="115000"/>
              </a:lnSpc>
              <a:spcBef>
                <a:spcPts val="0"/>
              </a:spcBef>
              <a:spcAft>
                <a:spcPts val="1000"/>
              </a:spcAft>
              <a:tabLst>
                <a:tab pos="457200" algn="l"/>
                <a:tab pos="1143000" algn="l"/>
              </a:tabLst>
            </a:pPr>
            <a:r>
              <a:rPr lang="en-US" sz="2400" dirty="0" smtClean="0">
                <a:solidFill>
                  <a:srgbClr val="C00000"/>
                </a:solidFill>
                <a:latin typeface="Calibri"/>
                <a:ea typeface="Calibri"/>
                <a:cs typeface="Times New Roman"/>
              </a:rPr>
              <a:t>If a </a:t>
            </a:r>
            <a:r>
              <a:rPr lang="en-US" sz="2400" b="1" dirty="0" smtClean="0">
                <a:solidFill>
                  <a:srgbClr val="C00000"/>
                </a:solidFill>
                <a:latin typeface="Calibri"/>
                <a:ea typeface="Calibri"/>
                <a:cs typeface="Times New Roman"/>
              </a:rPr>
              <a:t>Reversal occurs </a:t>
            </a:r>
            <a:r>
              <a:rPr lang="en-US" sz="2400" dirty="0" smtClean="0">
                <a:solidFill>
                  <a:srgbClr val="C00000"/>
                </a:solidFill>
                <a:latin typeface="Calibri"/>
                <a:ea typeface="Calibri"/>
                <a:cs typeface="Times New Roman"/>
              </a:rPr>
              <a:t>during the ERPA term, an amount of </a:t>
            </a:r>
            <a:r>
              <a:rPr lang="en-US" sz="2400" b="1" dirty="0" smtClean="0">
                <a:solidFill>
                  <a:srgbClr val="C00000"/>
                </a:solidFill>
                <a:latin typeface="Calibri"/>
                <a:ea typeface="Calibri"/>
                <a:cs typeface="Times New Roman"/>
              </a:rPr>
              <a:t>Buffer ERs </a:t>
            </a:r>
            <a:r>
              <a:rPr lang="en-US" sz="2400" dirty="0" smtClean="0">
                <a:solidFill>
                  <a:srgbClr val="C00000"/>
                </a:solidFill>
                <a:latin typeface="Calibri"/>
                <a:ea typeface="Calibri"/>
                <a:cs typeface="Times New Roman"/>
              </a:rPr>
              <a:t>equivalent to the amount of transferred ERs affected from such Reversal event will be </a:t>
            </a:r>
            <a:r>
              <a:rPr lang="en-US" sz="2400" b="1" dirty="0" smtClean="0">
                <a:solidFill>
                  <a:srgbClr val="C00000"/>
                </a:solidFill>
                <a:latin typeface="Calibri"/>
                <a:ea typeface="Calibri"/>
                <a:cs typeface="Times New Roman"/>
              </a:rPr>
              <a:t>cancelled</a:t>
            </a:r>
            <a:r>
              <a:rPr lang="en-US" sz="2400" dirty="0" smtClean="0">
                <a:solidFill>
                  <a:srgbClr val="C00000"/>
                </a:solidFill>
                <a:latin typeface="Calibri"/>
                <a:ea typeface="Calibri"/>
                <a:cs typeface="Times New Roman"/>
              </a:rPr>
              <a:t>.</a:t>
            </a:r>
          </a:p>
          <a:p>
            <a:pPr marR="114300" algn="just">
              <a:lnSpc>
                <a:spcPct val="115000"/>
              </a:lnSpc>
              <a:spcBef>
                <a:spcPts val="0"/>
              </a:spcBef>
              <a:spcAft>
                <a:spcPts val="1000"/>
              </a:spcAft>
              <a:tabLst>
                <a:tab pos="457200" algn="l"/>
                <a:tab pos="1143000" algn="l"/>
              </a:tabLst>
            </a:pPr>
            <a:r>
              <a:rPr lang="en-US" sz="2400" dirty="0">
                <a:solidFill>
                  <a:srgbClr val="C00000"/>
                </a:solidFill>
                <a:latin typeface="Calibri"/>
                <a:ea typeface="Calibri"/>
                <a:cs typeface="Times New Roman"/>
              </a:rPr>
              <a:t>The </a:t>
            </a:r>
            <a:r>
              <a:rPr lang="en-US" sz="2400" b="1" dirty="0">
                <a:solidFill>
                  <a:srgbClr val="C00000"/>
                </a:solidFill>
                <a:latin typeface="Calibri"/>
                <a:ea typeface="Calibri"/>
                <a:cs typeface="Times New Roman"/>
              </a:rPr>
              <a:t>amount of Buffer ERs </a:t>
            </a:r>
            <a:r>
              <a:rPr lang="en-US" sz="2400" dirty="0">
                <a:solidFill>
                  <a:srgbClr val="C00000"/>
                </a:solidFill>
                <a:latin typeface="Calibri"/>
                <a:ea typeface="Calibri"/>
                <a:cs typeface="Times New Roman"/>
              </a:rPr>
              <a:t>to be deposited into the ER Program CF Buffer would be based on a </a:t>
            </a:r>
            <a:r>
              <a:rPr lang="en-US" sz="2400" b="1" dirty="0">
                <a:solidFill>
                  <a:srgbClr val="C00000"/>
                </a:solidFill>
                <a:latin typeface="Calibri"/>
                <a:ea typeface="Calibri"/>
                <a:cs typeface="Times New Roman"/>
              </a:rPr>
              <a:t>reversal risk assessment </a:t>
            </a:r>
            <a:r>
              <a:rPr lang="en-US" sz="2400" dirty="0">
                <a:solidFill>
                  <a:srgbClr val="C00000"/>
                </a:solidFill>
                <a:latin typeface="Calibri"/>
                <a:ea typeface="Calibri"/>
                <a:cs typeface="Times New Roman"/>
              </a:rPr>
              <a:t>and be assessed </a:t>
            </a:r>
            <a:r>
              <a:rPr lang="en-US" sz="2400" b="1" dirty="0">
                <a:solidFill>
                  <a:srgbClr val="C00000"/>
                </a:solidFill>
                <a:latin typeface="Calibri"/>
                <a:ea typeface="Calibri"/>
                <a:cs typeface="Times New Roman"/>
              </a:rPr>
              <a:t>on a case-by-case basis</a:t>
            </a:r>
            <a:r>
              <a:rPr lang="en-US" sz="2400" dirty="0">
                <a:solidFill>
                  <a:srgbClr val="C00000"/>
                </a:solidFill>
                <a:latin typeface="Calibri"/>
                <a:ea typeface="Calibri"/>
                <a:cs typeface="Times New Roman"/>
              </a:rPr>
              <a:t>, but would </a:t>
            </a:r>
            <a:r>
              <a:rPr lang="en-US" sz="2400" b="1" dirty="0">
                <a:solidFill>
                  <a:srgbClr val="C00000"/>
                </a:solidFill>
                <a:latin typeface="Calibri"/>
                <a:ea typeface="Calibri"/>
                <a:cs typeface="Times New Roman"/>
              </a:rPr>
              <a:t>range from 10-40% of ERs transferred </a:t>
            </a:r>
            <a:r>
              <a:rPr lang="en-US" sz="2400" dirty="0">
                <a:solidFill>
                  <a:srgbClr val="C00000"/>
                </a:solidFill>
                <a:latin typeface="Calibri"/>
                <a:ea typeface="Calibri"/>
                <a:cs typeface="Times New Roman"/>
              </a:rPr>
              <a:t>to Carbon Fund at each ER transfer.</a:t>
            </a:r>
          </a:p>
          <a:p>
            <a:pPr marR="114300" algn="just">
              <a:lnSpc>
                <a:spcPct val="115000"/>
              </a:lnSpc>
              <a:spcBef>
                <a:spcPts val="0"/>
              </a:spcBef>
              <a:spcAft>
                <a:spcPts val="1000"/>
              </a:spcAft>
              <a:tabLst>
                <a:tab pos="457200" algn="l"/>
                <a:tab pos="1143000" algn="l"/>
              </a:tabLst>
            </a:pPr>
            <a:endParaRPr lang="en-US" sz="2400" dirty="0" smtClean="0">
              <a:solidFill>
                <a:srgbClr val="C00000"/>
              </a:solidFill>
              <a:latin typeface="Calibri"/>
              <a:ea typeface="Calibri"/>
              <a:cs typeface="Times New Roman"/>
            </a:endParaRPr>
          </a:p>
        </p:txBody>
      </p:sp>
      <p:sp>
        <p:nvSpPr>
          <p:cNvPr id="5" name="Slide Number Placeholder 7"/>
          <p:cNvSpPr txBox="1">
            <a:spLocks/>
          </p:cNvSpPr>
          <p:nvPr/>
        </p:nvSpPr>
        <p:spPr>
          <a:xfrm>
            <a:off x="8153400" y="6356350"/>
            <a:ext cx="685800" cy="501650"/>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AE587A-CACC-4F44-9A95-A328C995E06C}" type="slidenum">
              <a:rPr kumimoji="0" lang="en-US" sz="1800" b="0" i="0" u="none" strike="noStrike" kern="1200" cap="none" spc="0" normalizeH="0" baseline="0" noProof="0" smtClean="0">
                <a:ln>
                  <a:noFill/>
                </a:ln>
                <a:solidFill>
                  <a:schemeClr val="tx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800" b="0" i="0" u="none" strike="noStrike" kern="1200" cap="none" spc="0" normalizeH="0" baseline="0" noProof="0" dirty="0">
              <a:ln>
                <a:noFill/>
              </a:ln>
              <a:solidFill>
                <a:schemeClr val="tx1"/>
              </a:solidFill>
              <a:effectLst/>
              <a:uLnTx/>
              <a:uFillTx/>
              <a:latin typeface="+mn-lt"/>
              <a:ea typeface="+mn-ea"/>
              <a:cs typeface="+mn-cs"/>
            </a:endParaRPr>
          </a:p>
        </p:txBody>
      </p:sp>
      <p:sp>
        <p:nvSpPr>
          <p:cNvPr id="6" name="TextBox 5"/>
          <p:cNvSpPr txBox="1"/>
          <p:nvPr/>
        </p:nvSpPr>
        <p:spPr>
          <a:xfrm>
            <a:off x="-12700" y="0"/>
            <a:ext cx="9144000" cy="1077218"/>
          </a:xfrm>
          <a:prstGeom prst="rect">
            <a:avLst/>
          </a:prstGeom>
          <a:noFill/>
        </p:spPr>
        <p:txBody>
          <a:bodyPr wrap="square" rtlCol="0">
            <a:spAutoFit/>
          </a:bodyPr>
          <a:lstStyle/>
          <a:p>
            <a:pPr algn="ctr"/>
            <a:r>
              <a:rPr lang="en-US" sz="3200" b="1" dirty="0" smtClean="0">
                <a:solidFill>
                  <a:srgbClr val="C00000"/>
                </a:solidFill>
              </a:rPr>
              <a:t>Reversal </a:t>
            </a:r>
            <a:r>
              <a:rPr lang="en-US" sz="3200" b="1" dirty="0">
                <a:solidFill>
                  <a:srgbClr val="C00000"/>
                </a:solidFill>
              </a:rPr>
              <a:t>M</a:t>
            </a:r>
            <a:r>
              <a:rPr lang="en-US" sz="3200" b="1" dirty="0" smtClean="0">
                <a:solidFill>
                  <a:srgbClr val="C00000"/>
                </a:solidFill>
              </a:rPr>
              <a:t>anagement Mechanism (5)</a:t>
            </a:r>
          </a:p>
          <a:p>
            <a:pPr algn="ctr"/>
            <a:r>
              <a:rPr lang="en-US" sz="3200" b="1" dirty="0" smtClean="0">
                <a:solidFill>
                  <a:srgbClr val="C00000"/>
                </a:solidFill>
              </a:rPr>
              <a:t>- Methodological Framework -</a:t>
            </a:r>
            <a:endParaRPr lang="en-US" sz="3200" b="1" dirty="0">
              <a:solidFill>
                <a:srgbClr val="C00000"/>
              </a:solidFill>
            </a:endParaRPr>
          </a:p>
        </p:txBody>
      </p:sp>
    </p:spTree>
    <p:extLst>
      <p:ext uri="{BB962C8B-B14F-4D97-AF65-F5344CB8AC3E}">
        <p14:creationId xmlns:p14="http://schemas.microsoft.com/office/powerpoint/2010/main" val="312656900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6"/>
          <p:cNvSpPr>
            <a:spLocks noChangeArrowheads="1"/>
          </p:cNvSpPr>
          <p:nvPr/>
        </p:nvSpPr>
        <p:spPr bwMode="auto">
          <a:xfrm>
            <a:off x="1066800" y="1066800"/>
            <a:ext cx="7162800" cy="3886200"/>
          </a:xfrm>
          <a:prstGeom prst="rect">
            <a:avLst/>
          </a:prstGeom>
          <a:noFill/>
          <a:ln w="28575">
            <a:noFill/>
            <a:miter lim="800000"/>
            <a:headEnd/>
            <a:tailEnd/>
          </a:ln>
        </p:spPr>
        <p:txBody>
          <a:bodyPr wrap="none" anchor="ctr"/>
          <a:lstStyle/>
          <a:p>
            <a:endParaRPr lang="en-US"/>
          </a:p>
        </p:txBody>
      </p:sp>
      <p:sp>
        <p:nvSpPr>
          <p:cNvPr id="27652" name="Content Placeholder 2"/>
          <p:cNvSpPr>
            <a:spLocks noGrp="1"/>
          </p:cNvSpPr>
          <p:nvPr>
            <p:ph idx="1"/>
          </p:nvPr>
        </p:nvSpPr>
        <p:spPr>
          <a:xfrm>
            <a:off x="76200" y="1066800"/>
            <a:ext cx="8915400" cy="5791200"/>
          </a:xfrm>
        </p:spPr>
        <p:txBody>
          <a:bodyPr>
            <a:normAutofit/>
          </a:bodyPr>
          <a:lstStyle/>
          <a:p>
            <a:pPr marR="114300" algn="just">
              <a:lnSpc>
                <a:spcPct val="115000"/>
              </a:lnSpc>
              <a:spcBef>
                <a:spcPts val="0"/>
              </a:spcBef>
              <a:spcAft>
                <a:spcPts val="1000"/>
              </a:spcAft>
              <a:buNone/>
              <a:tabLst>
                <a:tab pos="457200" algn="l"/>
                <a:tab pos="1143000" algn="l"/>
              </a:tabLst>
            </a:pPr>
            <a:r>
              <a:rPr lang="en-US" sz="2400" b="1" i="1" cap="all" dirty="0" smtClean="0">
                <a:solidFill>
                  <a:srgbClr val="C00000"/>
                </a:solidFill>
                <a:latin typeface="Calibri"/>
                <a:ea typeface="Calibri"/>
                <a:cs typeface="Times New Roman"/>
              </a:rPr>
              <a:t>How does an ‘ER Program CF Buffer’ work? (</a:t>
            </a:r>
            <a:r>
              <a:rPr lang="en-US" sz="2400" b="1" i="1" dirty="0" smtClean="0">
                <a:solidFill>
                  <a:srgbClr val="C00000"/>
                </a:solidFill>
                <a:latin typeface="Calibri"/>
                <a:ea typeface="Calibri"/>
                <a:cs typeface="Times New Roman"/>
              </a:rPr>
              <a:t>continued</a:t>
            </a:r>
            <a:r>
              <a:rPr lang="en-US" sz="2400" b="1" i="1" cap="all" dirty="0" smtClean="0">
                <a:solidFill>
                  <a:srgbClr val="C00000"/>
                </a:solidFill>
                <a:latin typeface="Calibri"/>
                <a:ea typeface="Calibri"/>
                <a:cs typeface="Times New Roman"/>
              </a:rPr>
              <a:t>)</a:t>
            </a:r>
            <a:endParaRPr lang="en-US" sz="2400" i="1" cap="all" dirty="0" smtClean="0">
              <a:solidFill>
                <a:srgbClr val="C00000"/>
              </a:solidFill>
              <a:latin typeface="Calibri"/>
              <a:ea typeface="Calibri"/>
              <a:cs typeface="Times New Roman"/>
            </a:endParaRPr>
          </a:p>
          <a:p>
            <a:pPr marR="114300" algn="just">
              <a:lnSpc>
                <a:spcPct val="115000"/>
              </a:lnSpc>
              <a:spcBef>
                <a:spcPts val="0"/>
              </a:spcBef>
              <a:spcAft>
                <a:spcPts val="1000"/>
              </a:spcAft>
              <a:tabLst>
                <a:tab pos="457200" algn="l"/>
                <a:tab pos="1143000" algn="l"/>
              </a:tabLst>
            </a:pPr>
            <a:r>
              <a:rPr lang="en-US" sz="2400" dirty="0" smtClean="0">
                <a:solidFill>
                  <a:srgbClr val="C00000"/>
                </a:solidFill>
                <a:latin typeface="Calibri"/>
                <a:ea typeface="Calibri"/>
                <a:cs typeface="Times New Roman"/>
              </a:rPr>
              <a:t>In addition to the risk of Reversals managed through the ER Program CF Buffer, </a:t>
            </a:r>
            <a:r>
              <a:rPr lang="en-US" sz="2400" b="1" dirty="0" smtClean="0">
                <a:solidFill>
                  <a:srgbClr val="C00000"/>
                </a:solidFill>
                <a:latin typeface="Calibri"/>
                <a:ea typeface="Calibri"/>
                <a:cs typeface="Times New Roman"/>
              </a:rPr>
              <a:t>additional buffer reserves </a:t>
            </a:r>
            <a:r>
              <a:rPr lang="en-US" sz="2400" dirty="0" smtClean="0">
                <a:solidFill>
                  <a:srgbClr val="C00000"/>
                </a:solidFill>
                <a:latin typeface="Calibri"/>
                <a:ea typeface="Calibri"/>
                <a:cs typeface="Times New Roman"/>
              </a:rPr>
              <a:t>may be established to cover additional risks related to </a:t>
            </a:r>
            <a:r>
              <a:rPr lang="en-US" sz="2400" b="1" dirty="0" smtClean="0">
                <a:solidFill>
                  <a:srgbClr val="C00000"/>
                </a:solidFill>
                <a:latin typeface="Calibri"/>
                <a:ea typeface="Calibri"/>
                <a:cs typeface="Times New Roman"/>
              </a:rPr>
              <a:t>uncertainties</a:t>
            </a:r>
            <a:r>
              <a:rPr lang="en-US" sz="2400" dirty="0" smtClean="0">
                <a:solidFill>
                  <a:srgbClr val="C00000"/>
                </a:solidFill>
                <a:latin typeface="Calibri"/>
                <a:ea typeface="Calibri"/>
                <a:cs typeface="Times New Roman"/>
              </a:rPr>
              <a:t> and/or, if established for this purpose, </a:t>
            </a:r>
            <a:r>
              <a:rPr lang="en-US" sz="2400" b="1" dirty="0" smtClean="0">
                <a:solidFill>
                  <a:srgbClr val="C00000"/>
                </a:solidFill>
                <a:latin typeface="Calibri"/>
                <a:ea typeface="Calibri"/>
                <a:cs typeface="Times New Roman"/>
              </a:rPr>
              <a:t>disputed Title to transferred ERs</a:t>
            </a:r>
            <a:r>
              <a:rPr lang="en-US" sz="2400" dirty="0" smtClean="0">
                <a:solidFill>
                  <a:srgbClr val="C00000"/>
                </a:solidFill>
                <a:latin typeface="Calibri"/>
                <a:ea typeface="Calibri"/>
                <a:cs typeface="Times New Roman"/>
              </a:rPr>
              <a:t>. Such coverage may require an additional amount of ERs to be deposited in such additional buffer reserves (potentially based on a separate risk assessment).</a:t>
            </a:r>
            <a:endParaRPr lang="en-US" sz="2400" dirty="0">
              <a:solidFill>
                <a:srgbClr val="C00000"/>
              </a:solidFill>
              <a:effectLst/>
              <a:latin typeface="Calibri"/>
              <a:ea typeface="Calibri"/>
              <a:cs typeface="Times New Roman"/>
            </a:endParaRPr>
          </a:p>
        </p:txBody>
      </p:sp>
      <p:sp>
        <p:nvSpPr>
          <p:cNvPr id="5" name="Slide Number Placeholder 7"/>
          <p:cNvSpPr txBox="1">
            <a:spLocks/>
          </p:cNvSpPr>
          <p:nvPr/>
        </p:nvSpPr>
        <p:spPr>
          <a:xfrm>
            <a:off x="8153400" y="6356350"/>
            <a:ext cx="685800" cy="501650"/>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AE587A-CACC-4F44-9A95-A328C995E06C}" type="slidenum">
              <a:rPr kumimoji="0" lang="en-US" sz="1800" b="0" i="0" u="none" strike="noStrike" kern="1200" cap="none" spc="0" normalizeH="0" baseline="0" noProof="0" smtClean="0">
                <a:ln>
                  <a:noFill/>
                </a:ln>
                <a:solidFill>
                  <a:schemeClr val="tx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800" b="0" i="0" u="none" strike="noStrike" kern="1200" cap="none" spc="0" normalizeH="0" baseline="0" noProof="0" dirty="0">
              <a:ln>
                <a:noFill/>
              </a:ln>
              <a:solidFill>
                <a:schemeClr val="tx1"/>
              </a:solidFill>
              <a:effectLst/>
              <a:uLnTx/>
              <a:uFillTx/>
              <a:latin typeface="+mn-lt"/>
              <a:ea typeface="+mn-ea"/>
              <a:cs typeface="+mn-cs"/>
            </a:endParaRPr>
          </a:p>
        </p:txBody>
      </p:sp>
      <p:sp>
        <p:nvSpPr>
          <p:cNvPr id="6" name="TextBox 5"/>
          <p:cNvSpPr txBox="1"/>
          <p:nvPr/>
        </p:nvSpPr>
        <p:spPr>
          <a:xfrm>
            <a:off x="-12700" y="0"/>
            <a:ext cx="9144000" cy="1077218"/>
          </a:xfrm>
          <a:prstGeom prst="rect">
            <a:avLst/>
          </a:prstGeom>
          <a:noFill/>
        </p:spPr>
        <p:txBody>
          <a:bodyPr wrap="square" rtlCol="0">
            <a:spAutoFit/>
          </a:bodyPr>
          <a:lstStyle/>
          <a:p>
            <a:pPr algn="ctr"/>
            <a:r>
              <a:rPr lang="en-US" sz="3200" b="1" dirty="0" smtClean="0">
                <a:solidFill>
                  <a:srgbClr val="C00000"/>
                </a:solidFill>
              </a:rPr>
              <a:t>Reversal </a:t>
            </a:r>
            <a:r>
              <a:rPr lang="en-US" sz="3200" b="1" dirty="0">
                <a:solidFill>
                  <a:srgbClr val="C00000"/>
                </a:solidFill>
              </a:rPr>
              <a:t>M</a:t>
            </a:r>
            <a:r>
              <a:rPr lang="en-US" sz="3200" b="1" dirty="0" smtClean="0">
                <a:solidFill>
                  <a:srgbClr val="C00000"/>
                </a:solidFill>
              </a:rPr>
              <a:t>anagement Mechanism (6)</a:t>
            </a:r>
          </a:p>
          <a:p>
            <a:pPr algn="ctr"/>
            <a:r>
              <a:rPr lang="en-US" sz="3200" b="1" dirty="0" smtClean="0">
                <a:solidFill>
                  <a:srgbClr val="C00000"/>
                </a:solidFill>
              </a:rPr>
              <a:t>- Methodological Framework -</a:t>
            </a:r>
            <a:endParaRPr lang="en-US" sz="3200" b="1" dirty="0">
              <a:solidFill>
                <a:srgbClr val="C00000"/>
              </a:solidFill>
            </a:endParaRPr>
          </a:p>
        </p:txBody>
      </p:sp>
    </p:spTree>
    <p:extLst>
      <p:ext uri="{BB962C8B-B14F-4D97-AF65-F5344CB8AC3E}">
        <p14:creationId xmlns:p14="http://schemas.microsoft.com/office/powerpoint/2010/main" val="357491319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6"/>
          <p:cNvSpPr>
            <a:spLocks noChangeArrowheads="1"/>
          </p:cNvSpPr>
          <p:nvPr/>
        </p:nvSpPr>
        <p:spPr bwMode="auto">
          <a:xfrm>
            <a:off x="1066800" y="1066800"/>
            <a:ext cx="7162800" cy="3886200"/>
          </a:xfrm>
          <a:prstGeom prst="rect">
            <a:avLst/>
          </a:prstGeom>
          <a:noFill/>
          <a:ln w="28575">
            <a:noFill/>
            <a:miter lim="800000"/>
            <a:headEnd/>
            <a:tailEnd/>
          </a:ln>
        </p:spPr>
        <p:txBody>
          <a:bodyPr wrap="none" anchor="ctr"/>
          <a:lstStyle/>
          <a:p>
            <a:endParaRPr lang="en-US"/>
          </a:p>
        </p:txBody>
      </p:sp>
      <p:sp>
        <p:nvSpPr>
          <p:cNvPr id="5" name="Slide Number Placeholder 7"/>
          <p:cNvSpPr txBox="1">
            <a:spLocks/>
          </p:cNvSpPr>
          <p:nvPr/>
        </p:nvSpPr>
        <p:spPr>
          <a:xfrm>
            <a:off x="8153400" y="6356350"/>
            <a:ext cx="685800" cy="501650"/>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AE587A-CACC-4F44-9A95-A328C995E06C}" type="slidenum">
              <a:rPr kumimoji="0" lang="en-US" sz="1800" b="0" i="0" u="none" strike="noStrike" kern="1200" cap="none" spc="0" normalizeH="0" baseline="0" noProof="0" smtClean="0">
                <a:ln>
                  <a:noFill/>
                </a:ln>
                <a:solidFill>
                  <a:schemeClr val="tx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800" b="0" i="0" u="none" strike="noStrike" kern="1200" cap="none" spc="0" normalizeH="0" baseline="0" noProof="0" dirty="0">
              <a:ln>
                <a:noFill/>
              </a:ln>
              <a:solidFill>
                <a:schemeClr val="tx1"/>
              </a:solidFill>
              <a:effectLst/>
              <a:uLnTx/>
              <a:uFillTx/>
              <a:latin typeface="+mn-lt"/>
              <a:ea typeface="+mn-ea"/>
              <a:cs typeface="+mn-cs"/>
            </a:endParaRPr>
          </a:p>
        </p:txBody>
      </p:sp>
      <p:sp>
        <p:nvSpPr>
          <p:cNvPr id="6" name="TextBox 5"/>
          <p:cNvSpPr txBox="1"/>
          <p:nvPr/>
        </p:nvSpPr>
        <p:spPr>
          <a:xfrm>
            <a:off x="1814" y="205299"/>
            <a:ext cx="9144000" cy="584775"/>
          </a:xfrm>
          <a:prstGeom prst="rect">
            <a:avLst/>
          </a:prstGeom>
          <a:noFill/>
        </p:spPr>
        <p:txBody>
          <a:bodyPr wrap="square" rtlCol="0">
            <a:spAutoFit/>
          </a:bodyPr>
          <a:lstStyle/>
          <a:p>
            <a:pPr algn="ctr"/>
            <a:r>
              <a:rPr lang="en-US" sz="3200" b="1" dirty="0" smtClean="0">
                <a:solidFill>
                  <a:srgbClr val="C00000"/>
                </a:solidFill>
              </a:rPr>
              <a:t>How Buffers May Work</a:t>
            </a:r>
            <a:endParaRPr lang="en-US" sz="3200" b="1" dirty="0">
              <a:solidFill>
                <a:srgbClr val="C00000"/>
              </a:solidFil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066800"/>
            <a:ext cx="8305800" cy="554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3896523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6"/>
          <p:cNvSpPr>
            <a:spLocks noChangeArrowheads="1"/>
          </p:cNvSpPr>
          <p:nvPr/>
        </p:nvSpPr>
        <p:spPr bwMode="auto">
          <a:xfrm>
            <a:off x="1066800" y="1066800"/>
            <a:ext cx="7162800" cy="3886200"/>
          </a:xfrm>
          <a:prstGeom prst="rect">
            <a:avLst/>
          </a:prstGeom>
          <a:noFill/>
          <a:ln w="28575">
            <a:noFill/>
            <a:miter lim="800000"/>
            <a:headEnd/>
            <a:tailEnd/>
          </a:ln>
        </p:spPr>
        <p:txBody>
          <a:bodyPr wrap="none" anchor="ctr"/>
          <a:lstStyle/>
          <a:p>
            <a:endParaRPr lang="en-US"/>
          </a:p>
        </p:txBody>
      </p:sp>
      <p:sp>
        <p:nvSpPr>
          <p:cNvPr id="27652" name="Content Placeholder 2"/>
          <p:cNvSpPr>
            <a:spLocks noGrp="1"/>
          </p:cNvSpPr>
          <p:nvPr>
            <p:ph idx="1"/>
          </p:nvPr>
        </p:nvSpPr>
        <p:spPr>
          <a:xfrm>
            <a:off x="0" y="1066800"/>
            <a:ext cx="9131300" cy="5791200"/>
          </a:xfrm>
        </p:spPr>
        <p:txBody>
          <a:bodyPr>
            <a:noAutofit/>
          </a:bodyPr>
          <a:lstStyle/>
          <a:p>
            <a:pPr marL="0" marR="114300" indent="0" algn="just">
              <a:lnSpc>
                <a:spcPct val="115000"/>
              </a:lnSpc>
              <a:spcBef>
                <a:spcPts val="0"/>
              </a:spcBef>
              <a:spcAft>
                <a:spcPts val="1000"/>
              </a:spcAft>
              <a:buNone/>
              <a:tabLst>
                <a:tab pos="457200" algn="l"/>
                <a:tab pos="1143000" algn="l"/>
              </a:tabLst>
            </a:pPr>
            <a:r>
              <a:rPr lang="en-US" sz="2200" b="1" i="1" cap="all" dirty="0">
                <a:solidFill>
                  <a:srgbClr val="C00000"/>
                </a:solidFill>
                <a:latin typeface="Calibri"/>
                <a:ea typeface="Calibri"/>
                <a:cs typeface="Times New Roman"/>
              </a:rPr>
              <a:t>What happens to the ‘Buffer ER</a:t>
            </a:r>
            <a:r>
              <a:rPr lang="en-US" sz="2200" b="1" i="1" dirty="0">
                <a:solidFill>
                  <a:srgbClr val="C00000"/>
                </a:solidFill>
                <a:latin typeface="Calibri"/>
                <a:ea typeface="Calibri"/>
                <a:cs typeface="Times New Roman"/>
              </a:rPr>
              <a:t>s</a:t>
            </a:r>
            <a:r>
              <a:rPr lang="en-US" sz="2200" b="1" i="1" cap="all" dirty="0">
                <a:solidFill>
                  <a:srgbClr val="C00000"/>
                </a:solidFill>
                <a:latin typeface="Calibri"/>
                <a:ea typeface="Calibri"/>
                <a:cs typeface="Times New Roman"/>
              </a:rPr>
              <a:t>’ at the end of the ERPA term</a:t>
            </a:r>
            <a:r>
              <a:rPr lang="en-US" sz="2200" b="1" i="1" cap="all" dirty="0" smtClean="0">
                <a:solidFill>
                  <a:srgbClr val="C00000"/>
                </a:solidFill>
                <a:latin typeface="Calibri"/>
                <a:ea typeface="Calibri"/>
                <a:cs typeface="Times New Roman"/>
              </a:rPr>
              <a:t>?</a:t>
            </a:r>
            <a:endParaRPr lang="en-US" sz="2200" i="1" dirty="0">
              <a:latin typeface="Calibri"/>
              <a:ea typeface="Calibri"/>
              <a:cs typeface="Times New Roman"/>
            </a:endParaRPr>
          </a:p>
          <a:p>
            <a:pPr marR="114300" algn="just">
              <a:lnSpc>
                <a:spcPct val="115000"/>
              </a:lnSpc>
              <a:spcBef>
                <a:spcPts val="0"/>
              </a:spcBef>
              <a:spcAft>
                <a:spcPts val="1000"/>
              </a:spcAft>
              <a:tabLst>
                <a:tab pos="0" algn="l"/>
                <a:tab pos="1143000" algn="l"/>
              </a:tabLst>
            </a:pPr>
            <a:r>
              <a:rPr lang="en-US" sz="2200" b="1" dirty="0" smtClean="0">
                <a:solidFill>
                  <a:srgbClr val="C00000"/>
                </a:solidFill>
                <a:latin typeface="Calibri"/>
                <a:ea typeface="Calibri"/>
                <a:cs typeface="Times New Roman"/>
              </a:rPr>
              <a:t>At </a:t>
            </a:r>
            <a:r>
              <a:rPr lang="en-US" sz="2200" b="1" dirty="0">
                <a:solidFill>
                  <a:srgbClr val="C00000"/>
                </a:solidFill>
                <a:latin typeface="Calibri"/>
                <a:ea typeface="Calibri"/>
                <a:cs typeface="Times New Roman"/>
              </a:rPr>
              <a:t>the </a:t>
            </a:r>
            <a:r>
              <a:rPr lang="en-US" sz="2200" b="1" dirty="0" smtClean="0">
                <a:solidFill>
                  <a:srgbClr val="C00000"/>
                </a:solidFill>
                <a:latin typeface="Calibri"/>
                <a:ea typeface="Calibri"/>
                <a:cs typeface="Times New Roman"/>
              </a:rPr>
              <a:t>latest </a:t>
            </a:r>
            <a:r>
              <a:rPr lang="en-US" sz="2200" b="1" dirty="0">
                <a:solidFill>
                  <a:srgbClr val="C00000"/>
                </a:solidFill>
                <a:latin typeface="Calibri"/>
                <a:ea typeface="Calibri"/>
                <a:cs typeface="Times New Roman"/>
              </a:rPr>
              <a:t>1 year before </a:t>
            </a:r>
            <a:r>
              <a:rPr lang="en-US" sz="2200" b="1" dirty="0" smtClean="0">
                <a:solidFill>
                  <a:srgbClr val="C00000"/>
                </a:solidFill>
                <a:latin typeface="Calibri"/>
                <a:ea typeface="Calibri"/>
                <a:cs typeface="Times New Roman"/>
              </a:rPr>
              <a:t>ERPA term ends</a:t>
            </a:r>
            <a:r>
              <a:rPr lang="en-US" sz="2200" dirty="0" smtClean="0">
                <a:solidFill>
                  <a:srgbClr val="C00000"/>
                </a:solidFill>
                <a:latin typeface="Calibri"/>
                <a:ea typeface="Calibri"/>
                <a:cs typeface="Times New Roman"/>
              </a:rPr>
              <a:t>, ER </a:t>
            </a:r>
            <a:r>
              <a:rPr lang="en-US" sz="2200" dirty="0">
                <a:solidFill>
                  <a:srgbClr val="C00000"/>
                </a:solidFill>
                <a:latin typeface="Calibri"/>
                <a:ea typeface="Calibri"/>
                <a:cs typeface="Times New Roman"/>
              </a:rPr>
              <a:t>Program </a:t>
            </a:r>
            <a:r>
              <a:rPr lang="en-US" sz="2200" dirty="0" smtClean="0">
                <a:solidFill>
                  <a:srgbClr val="C00000"/>
                </a:solidFill>
                <a:latin typeface="Calibri"/>
                <a:ea typeface="Calibri"/>
                <a:cs typeface="Times New Roman"/>
              </a:rPr>
              <a:t>should </a:t>
            </a:r>
            <a:r>
              <a:rPr lang="en-US" sz="2200" dirty="0">
                <a:solidFill>
                  <a:srgbClr val="C00000"/>
                </a:solidFill>
                <a:latin typeface="Calibri"/>
                <a:ea typeface="Calibri"/>
                <a:cs typeface="Times New Roman"/>
              </a:rPr>
              <a:t>have in place a robust reversal management </a:t>
            </a:r>
            <a:r>
              <a:rPr lang="en-US" sz="2200" dirty="0" smtClean="0">
                <a:solidFill>
                  <a:srgbClr val="C00000"/>
                </a:solidFill>
                <a:latin typeface="Calibri"/>
                <a:ea typeface="Calibri"/>
                <a:cs typeface="Times New Roman"/>
              </a:rPr>
              <a:t>mechanism or another specified approach that </a:t>
            </a:r>
            <a:r>
              <a:rPr lang="en-US" sz="2200" dirty="0">
                <a:solidFill>
                  <a:srgbClr val="C00000"/>
                </a:solidFill>
                <a:latin typeface="Calibri"/>
                <a:ea typeface="Calibri"/>
                <a:cs typeface="Times New Roman"/>
              </a:rPr>
              <a:t>addresses the risk of Reversals beyond the ERPA term (</a:t>
            </a:r>
            <a:r>
              <a:rPr lang="en-US" sz="2200" b="1" dirty="0">
                <a:solidFill>
                  <a:srgbClr val="C00000"/>
                </a:solidFill>
                <a:latin typeface="Calibri"/>
                <a:ea typeface="Calibri"/>
                <a:cs typeface="Times New Roman"/>
              </a:rPr>
              <a:t>Post-ERPA Mechanism</a:t>
            </a:r>
            <a:r>
              <a:rPr lang="en-US" sz="2200" dirty="0" smtClean="0">
                <a:solidFill>
                  <a:srgbClr val="C00000"/>
                </a:solidFill>
                <a:latin typeface="Calibri"/>
                <a:ea typeface="Calibri"/>
                <a:cs typeface="Times New Roman"/>
              </a:rPr>
              <a:t>).</a:t>
            </a:r>
          </a:p>
          <a:p>
            <a:pPr marR="114300" algn="just">
              <a:lnSpc>
                <a:spcPct val="115000"/>
              </a:lnSpc>
              <a:spcBef>
                <a:spcPts val="0"/>
              </a:spcBef>
              <a:spcAft>
                <a:spcPts val="1000"/>
              </a:spcAft>
              <a:tabLst>
                <a:tab pos="0" algn="l"/>
                <a:tab pos="1143000" algn="l"/>
              </a:tabLst>
            </a:pPr>
            <a:r>
              <a:rPr lang="en-US" sz="2200" dirty="0" smtClean="0">
                <a:solidFill>
                  <a:srgbClr val="C00000"/>
                </a:solidFill>
                <a:latin typeface="Calibri"/>
                <a:ea typeface="Calibri"/>
                <a:cs typeface="Times New Roman"/>
              </a:rPr>
              <a:t>If Post-ERPA </a:t>
            </a:r>
            <a:r>
              <a:rPr lang="en-US" sz="2200" dirty="0">
                <a:solidFill>
                  <a:srgbClr val="C00000"/>
                </a:solidFill>
                <a:latin typeface="Calibri"/>
                <a:ea typeface="Calibri"/>
                <a:cs typeface="Times New Roman"/>
              </a:rPr>
              <a:t>Mechanism </a:t>
            </a:r>
            <a:r>
              <a:rPr lang="en-US" sz="2200" dirty="0" smtClean="0">
                <a:solidFill>
                  <a:srgbClr val="C00000"/>
                </a:solidFill>
                <a:latin typeface="Calibri"/>
                <a:ea typeface="Calibri"/>
                <a:cs typeface="Times New Roman"/>
              </a:rPr>
              <a:t>allows for use of buffer ERs, </a:t>
            </a:r>
            <a:r>
              <a:rPr lang="en-US" sz="2200" b="1" dirty="0" smtClean="0">
                <a:solidFill>
                  <a:srgbClr val="C00000"/>
                </a:solidFill>
                <a:latin typeface="Calibri"/>
                <a:ea typeface="Calibri"/>
                <a:cs typeface="Times New Roman"/>
              </a:rPr>
              <a:t>all or a </a:t>
            </a:r>
            <a:r>
              <a:rPr lang="en-US" sz="2200" b="1" dirty="0">
                <a:solidFill>
                  <a:srgbClr val="C00000"/>
                </a:solidFill>
                <a:latin typeface="Calibri"/>
                <a:ea typeface="Calibri"/>
                <a:cs typeface="Times New Roman"/>
              </a:rPr>
              <a:t>portion </a:t>
            </a:r>
            <a:r>
              <a:rPr lang="en-US" sz="2200" b="1" dirty="0" smtClean="0">
                <a:solidFill>
                  <a:srgbClr val="C00000"/>
                </a:solidFill>
                <a:latin typeface="Calibri"/>
                <a:ea typeface="Calibri"/>
                <a:cs typeface="Times New Roman"/>
              </a:rPr>
              <a:t>of the remaining Buffer </a:t>
            </a:r>
            <a:r>
              <a:rPr lang="en-US" sz="2200" b="1" dirty="0">
                <a:solidFill>
                  <a:srgbClr val="C00000"/>
                </a:solidFill>
                <a:latin typeface="Calibri"/>
                <a:ea typeface="Calibri"/>
                <a:cs typeface="Times New Roman"/>
              </a:rPr>
              <a:t>ERs</a:t>
            </a:r>
            <a:r>
              <a:rPr lang="en-US" sz="2200" dirty="0">
                <a:solidFill>
                  <a:srgbClr val="C00000"/>
                </a:solidFill>
                <a:latin typeface="Calibri"/>
                <a:ea typeface="Calibri"/>
                <a:cs typeface="Times New Roman"/>
              </a:rPr>
              <a:t> in the ER Program </a:t>
            </a:r>
            <a:r>
              <a:rPr lang="en-US" sz="2200" dirty="0" smtClean="0">
                <a:solidFill>
                  <a:srgbClr val="C00000"/>
                </a:solidFill>
                <a:latin typeface="Calibri"/>
                <a:ea typeface="Calibri"/>
                <a:cs typeface="Times New Roman"/>
              </a:rPr>
              <a:t>CF Buffer </a:t>
            </a:r>
            <a:r>
              <a:rPr lang="en-US" sz="2200" dirty="0">
                <a:solidFill>
                  <a:srgbClr val="C00000"/>
                </a:solidFill>
                <a:latin typeface="Calibri"/>
                <a:ea typeface="Calibri"/>
                <a:cs typeface="Times New Roman"/>
              </a:rPr>
              <a:t>at the end of the ERPA term </a:t>
            </a:r>
            <a:r>
              <a:rPr lang="en-US" sz="2200" dirty="0" smtClean="0">
                <a:solidFill>
                  <a:srgbClr val="C00000"/>
                </a:solidFill>
                <a:latin typeface="Calibri"/>
                <a:ea typeface="Calibri"/>
                <a:cs typeface="Times New Roman"/>
              </a:rPr>
              <a:t>are expected to </a:t>
            </a:r>
            <a:r>
              <a:rPr lang="en-US" sz="2200" dirty="0">
                <a:solidFill>
                  <a:srgbClr val="C00000"/>
                </a:solidFill>
                <a:latin typeface="Calibri"/>
                <a:ea typeface="Calibri"/>
                <a:cs typeface="Times New Roman"/>
              </a:rPr>
              <a:t>be </a:t>
            </a:r>
            <a:r>
              <a:rPr lang="en-US" sz="2200" b="1" dirty="0">
                <a:solidFill>
                  <a:srgbClr val="C00000"/>
                </a:solidFill>
                <a:latin typeface="Calibri"/>
                <a:ea typeface="Calibri"/>
                <a:cs typeface="Times New Roman"/>
              </a:rPr>
              <a:t>transferred to that Post-ERPA </a:t>
            </a:r>
            <a:r>
              <a:rPr lang="en-US" sz="2200" b="1" dirty="0" smtClean="0">
                <a:solidFill>
                  <a:srgbClr val="C00000"/>
                </a:solidFill>
                <a:latin typeface="Calibri"/>
                <a:ea typeface="Calibri"/>
                <a:cs typeface="Times New Roman"/>
              </a:rPr>
              <a:t>Mechanism</a:t>
            </a:r>
            <a:r>
              <a:rPr lang="en-US" sz="2200" dirty="0" smtClean="0">
                <a:solidFill>
                  <a:srgbClr val="C00000"/>
                </a:solidFill>
                <a:latin typeface="Calibri"/>
                <a:ea typeface="Calibri"/>
                <a:cs typeface="Times New Roman"/>
              </a:rPr>
              <a:t>. If Post-ERPA Mechanism does not allow for the use of buffer ERs, all or a portion of the remaining Buffer ERs in the ER Program CF Buffer will be transferred to a registry account nominated by the Program Entity.</a:t>
            </a:r>
          </a:p>
          <a:p>
            <a:pPr marR="114300" algn="just">
              <a:lnSpc>
                <a:spcPct val="115000"/>
              </a:lnSpc>
              <a:spcBef>
                <a:spcPts val="0"/>
              </a:spcBef>
              <a:spcAft>
                <a:spcPts val="1000"/>
              </a:spcAft>
              <a:tabLst>
                <a:tab pos="0" algn="l"/>
                <a:tab pos="1143000" algn="l"/>
              </a:tabLst>
            </a:pPr>
            <a:r>
              <a:rPr lang="en-US" sz="2200" dirty="0" smtClean="0">
                <a:solidFill>
                  <a:srgbClr val="C00000"/>
                </a:solidFill>
                <a:latin typeface="Calibri"/>
                <a:ea typeface="Calibri"/>
                <a:cs typeface="Times New Roman"/>
              </a:rPr>
              <a:t>If </a:t>
            </a:r>
            <a:r>
              <a:rPr lang="en-US" sz="2200" b="1" dirty="0">
                <a:solidFill>
                  <a:srgbClr val="C00000"/>
                </a:solidFill>
                <a:latin typeface="Calibri"/>
                <a:ea typeface="Calibri"/>
                <a:cs typeface="Times New Roman"/>
              </a:rPr>
              <a:t>no Post-ERPA Mechanism </a:t>
            </a:r>
            <a:r>
              <a:rPr lang="en-US" sz="2200" dirty="0">
                <a:solidFill>
                  <a:srgbClr val="C00000"/>
                </a:solidFill>
                <a:latin typeface="Calibri"/>
                <a:ea typeface="Calibri"/>
                <a:cs typeface="Times New Roman"/>
              </a:rPr>
              <a:t>is in place 1 year before </a:t>
            </a:r>
            <a:r>
              <a:rPr lang="en-US" sz="2200" dirty="0" smtClean="0">
                <a:solidFill>
                  <a:srgbClr val="C00000"/>
                </a:solidFill>
                <a:latin typeface="Calibri"/>
                <a:ea typeface="Calibri"/>
                <a:cs typeface="Times New Roman"/>
              </a:rPr>
              <a:t>ERPA term ends, </a:t>
            </a:r>
            <a:r>
              <a:rPr lang="en-US" sz="2200" b="1" dirty="0">
                <a:solidFill>
                  <a:srgbClr val="C00000"/>
                </a:solidFill>
                <a:latin typeface="Calibri"/>
                <a:ea typeface="Calibri"/>
                <a:cs typeface="Times New Roman"/>
              </a:rPr>
              <a:t>all remaining Buffer ERs</a:t>
            </a:r>
            <a:r>
              <a:rPr lang="en-US" sz="2200" dirty="0">
                <a:solidFill>
                  <a:srgbClr val="C00000"/>
                </a:solidFill>
                <a:latin typeface="Calibri"/>
                <a:ea typeface="Calibri"/>
                <a:cs typeface="Times New Roman"/>
              </a:rPr>
              <a:t> in the ER Program </a:t>
            </a:r>
            <a:r>
              <a:rPr lang="en-US" sz="2200" dirty="0" smtClean="0">
                <a:solidFill>
                  <a:srgbClr val="C00000"/>
                </a:solidFill>
                <a:latin typeface="Calibri"/>
                <a:ea typeface="Calibri"/>
                <a:cs typeface="Times New Roman"/>
              </a:rPr>
              <a:t>CF Buffer </a:t>
            </a:r>
            <a:r>
              <a:rPr lang="en-US" sz="2200" dirty="0">
                <a:solidFill>
                  <a:srgbClr val="C00000"/>
                </a:solidFill>
                <a:latin typeface="Calibri"/>
                <a:ea typeface="Calibri"/>
                <a:cs typeface="Times New Roman"/>
              </a:rPr>
              <a:t>will be </a:t>
            </a:r>
            <a:r>
              <a:rPr lang="en-US" sz="2200" b="1" dirty="0" smtClean="0">
                <a:solidFill>
                  <a:srgbClr val="C00000"/>
                </a:solidFill>
                <a:latin typeface="Calibri"/>
                <a:ea typeface="Calibri"/>
                <a:cs typeface="Times New Roman"/>
              </a:rPr>
              <a:t>cancelled</a:t>
            </a:r>
            <a:r>
              <a:rPr lang="en-US" sz="2200" dirty="0" smtClean="0">
                <a:solidFill>
                  <a:srgbClr val="C00000"/>
                </a:solidFill>
                <a:latin typeface="Calibri"/>
                <a:ea typeface="Calibri"/>
                <a:cs typeface="Times New Roman"/>
              </a:rPr>
              <a:t>.</a:t>
            </a:r>
          </a:p>
        </p:txBody>
      </p:sp>
      <p:sp>
        <p:nvSpPr>
          <p:cNvPr id="5" name="Slide Number Placeholder 7"/>
          <p:cNvSpPr txBox="1">
            <a:spLocks/>
          </p:cNvSpPr>
          <p:nvPr/>
        </p:nvSpPr>
        <p:spPr>
          <a:xfrm>
            <a:off x="8153400" y="6356350"/>
            <a:ext cx="685800" cy="501650"/>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AE587A-CACC-4F44-9A95-A328C995E06C}" type="slidenum">
              <a:rPr kumimoji="0" lang="en-US" sz="1800" b="0" i="0" u="none" strike="noStrike" kern="1200" cap="none" spc="0" normalizeH="0" baseline="0" noProof="0" smtClean="0">
                <a:ln>
                  <a:noFill/>
                </a:ln>
                <a:solidFill>
                  <a:schemeClr val="tx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800" b="0" i="0" u="none" strike="noStrike" kern="1200" cap="none" spc="0" normalizeH="0" baseline="0" noProof="0" dirty="0">
              <a:ln>
                <a:noFill/>
              </a:ln>
              <a:solidFill>
                <a:schemeClr val="tx1"/>
              </a:solidFill>
              <a:effectLst/>
              <a:uLnTx/>
              <a:uFillTx/>
              <a:latin typeface="+mn-lt"/>
              <a:ea typeface="+mn-ea"/>
              <a:cs typeface="+mn-cs"/>
            </a:endParaRPr>
          </a:p>
        </p:txBody>
      </p:sp>
      <p:sp>
        <p:nvSpPr>
          <p:cNvPr id="6" name="TextBox 5"/>
          <p:cNvSpPr txBox="1"/>
          <p:nvPr/>
        </p:nvSpPr>
        <p:spPr>
          <a:xfrm>
            <a:off x="-12700" y="-10418"/>
            <a:ext cx="9144000" cy="1077218"/>
          </a:xfrm>
          <a:prstGeom prst="rect">
            <a:avLst/>
          </a:prstGeom>
          <a:noFill/>
        </p:spPr>
        <p:txBody>
          <a:bodyPr wrap="square" rtlCol="0">
            <a:spAutoFit/>
          </a:bodyPr>
          <a:lstStyle/>
          <a:p>
            <a:pPr algn="ctr"/>
            <a:r>
              <a:rPr lang="en-US" sz="3200" b="1" dirty="0" smtClean="0">
                <a:solidFill>
                  <a:srgbClr val="C00000"/>
                </a:solidFill>
              </a:rPr>
              <a:t>Reversal </a:t>
            </a:r>
            <a:r>
              <a:rPr lang="en-US" sz="3200" b="1" dirty="0">
                <a:solidFill>
                  <a:srgbClr val="C00000"/>
                </a:solidFill>
              </a:rPr>
              <a:t>M</a:t>
            </a:r>
            <a:r>
              <a:rPr lang="en-US" sz="3200" b="1" dirty="0" smtClean="0">
                <a:solidFill>
                  <a:srgbClr val="C00000"/>
                </a:solidFill>
              </a:rPr>
              <a:t>anagement Mechanism (7)</a:t>
            </a:r>
          </a:p>
          <a:p>
            <a:pPr algn="ctr"/>
            <a:r>
              <a:rPr lang="en-US" sz="3200" b="1" dirty="0" smtClean="0">
                <a:solidFill>
                  <a:srgbClr val="C00000"/>
                </a:solidFill>
              </a:rPr>
              <a:t>- Methodological Framework -</a:t>
            </a:r>
            <a:endParaRPr lang="en-US" sz="3200" b="1" dirty="0">
              <a:solidFill>
                <a:srgbClr val="C00000"/>
              </a:solidFill>
            </a:endParaRPr>
          </a:p>
        </p:txBody>
      </p:sp>
    </p:spTree>
    <p:extLst>
      <p:ext uri="{BB962C8B-B14F-4D97-AF65-F5344CB8AC3E}">
        <p14:creationId xmlns:p14="http://schemas.microsoft.com/office/powerpoint/2010/main" val="337292336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6"/>
          <p:cNvSpPr>
            <a:spLocks noChangeArrowheads="1"/>
          </p:cNvSpPr>
          <p:nvPr/>
        </p:nvSpPr>
        <p:spPr bwMode="auto">
          <a:xfrm>
            <a:off x="1066800" y="1066800"/>
            <a:ext cx="7162800" cy="3886200"/>
          </a:xfrm>
          <a:prstGeom prst="rect">
            <a:avLst/>
          </a:prstGeom>
          <a:noFill/>
          <a:ln w="28575">
            <a:noFill/>
            <a:miter lim="800000"/>
            <a:headEnd/>
            <a:tailEnd/>
          </a:ln>
        </p:spPr>
        <p:txBody>
          <a:bodyPr wrap="none" anchor="ctr"/>
          <a:lstStyle/>
          <a:p>
            <a:endParaRPr lang="en-US"/>
          </a:p>
        </p:txBody>
      </p:sp>
      <p:sp>
        <p:nvSpPr>
          <p:cNvPr id="27652" name="Content Placeholder 2"/>
          <p:cNvSpPr>
            <a:spLocks noGrp="1"/>
          </p:cNvSpPr>
          <p:nvPr>
            <p:ph idx="1"/>
          </p:nvPr>
        </p:nvSpPr>
        <p:spPr>
          <a:xfrm>
            <a:off x="0" y="1066800"/>
            <a:ext cx="9131300" cy="5791200"/>
          </a:xfrm>
        </p:spPr>
        <p:txBody>
          <a:bodyPr>
            <a:noAutofit/>
          </a:bodyPr>
          <a:lstStyle/>
          <a:p>
            <a:pPr marL="0" marR="114300" indent="0" algn="just">
              <a:lnSpc>
                <a:spcPct val="115000"/>
              </a:lnSpc>
              <a:spcBef>
                <a:spcPts val="0"/>
              </a:spcBef>
              <a:spcAft>
                <a:spcPts val="1000"/>
              </a:spcAft>
              <a:buNone/>
              <a:tabLst>
                <a:tab pos="457200" algn="l"/>
                <a:tab pos="1143000" algn="l"/>
              </a:tabLst>
            </a:pPr>
            <a:r>
              <a:rPr lang="en-US" sz="2400" b="1" i="1" cap="all" dirty="0" smtClean="0">
                <a:solidFill>
                  <a:srgbClr val="C00000"/>
                </a:solidFill>
                <a:latin typeface="Calibri"/>
                <a:ea typeface="Calibri"/>
                <a:cs typeface="Times New Roman"/>
              </a:rPr>
              <a:t>how are reversals addressed after end of </a:t>
            </a:r>
            <a:r>
              <a:rPr lang="en-US" sz="2400" b="1" i="1" cap="all" dirty="0" err="1" smtClean="0">
                <a:solidFill>
                  <a:srgbClr val="C00000"/>
                </a:solidFill>
                <a:latin typeface="Calibri"/>
                <a:ea typeface="Calibri"/>
                <a:cs typeface="Times New Roman"/>
              </a:rPr>
              <a:t>erpa</a:t>
            </a:r>
            <a:r>
              <a:rPr lang="en-US" sz="2400" b="1" i="1" cap="all" dirty="0" smtClean="0">
                <a:solidFill>
                  <a:srgbClr val="C00000"/>
                </a:solidFill>
                <a:latin typeface="Calibri"/>
                <a:ea typeface="Calibri"/>
                <a:cs typeface="Times New Roman"/>
              </a:rPr>
              <a:t> term?</a:t>
            </a:r>
            <a:r>
              <a:rPr lang="en-US" sz="2400" i="1" dirty="0">
                <a:latin typeface="Calibri"/>
                <a:ea typeface="Calibri"/>
                <a:cs typeface="Times New Roman"/>
              </a:rPr>
              <a:t> </a:t>
            </a:r>
          </a:p>
          <a:p>
            <a:pPr marR="114300" algn="just">
              <a:lnSpc>
                <a:spcPct val="115000"/>
              </a:lnSpc>
              <a:spcBef>
                <a:spcPts val="0"/>
              </a:spcBef>
              <a:spcAft>
                <a:spcPts val="1000"/>
              </a:spcAft>
              <a:tabLst>
                <a:tab pos="0" algn="l"/>
                <a:tab pos="1143000" algn="l"/>
              </a:tabLst>
            </a:pPr>
            <a:r>
              <a:rPr lang="en-US" sz="2400" dirty="0" smtClean="0">
                <a:solidFill>
                  <a:srgbClr val="C00000"/>
                </a:solidFill>
                <a:latin typeface="Calibri"/>
                <a:ea typeface="Calibri"/>
                <a:cs typeface="Times New Roman"/>
              </a:rPr>
              <a:t>Taking </a:t>
            </a:r>
            <a:r>
              <a:rPr lang="en-US" sz="2400" dirty="0">
                <a:solidFill>
                  <a:srgbClr val="C00000"/>
                </a:solidFill>
                <a:latin typeface="Calibri"/>
                <a:ea typeface="Calibri"/>
                <a:cs typeface="Times New Roman"/>
              </a:rPr>
              <a:t>into account that the </a:t>
            </a:r>
            <a:r>
              <a:rPr lang="en-US" sz="2400" b="1" dirty="0">
                <a:solidFill>
                  <a:srgbClr val="C00000"/>
                </a:solidFill>
                <a:latin typeface="Calibri"/>
                <a:ea typeface="Calibri"/>
                <a:cs typeface="Times New Roman"/>
              </a:rPr>
              <a:t>FCPF is scheduled to terminate on December 31, 2020</a:t>
            </a:r>
            <a:r>
              <a:rPr lang="en-US" sz="2400" dirty="0">
                <a:solidFill>
                  <a:srgbClr val="C00000"/>
                </a:solidFill>
                <a:latin typeface="Calibri"/>
                <a:ea typeface="Calibri"/>
                <a:cs typeface="Times New Roman"/>
              </a:rPr>
              <a:t> and </a:t>
            </a:r>
            <a:r>
              <a:rPr lang="en-US" sz="2400" b="1" dirty="0">
                <a:solidFill>
                  <a:srgbClr val="C00000"/>
                </a:solidFill>
                <a:latin typeface="Calibri"/>
                <a:ea typeface="Calibri"/>
                <a:cs typeface="Times New Roman"/>
              </a:rPr>
              <a:t>FCPF ERPAs will terminate no later than such date</a:t>
            </a:r>
            <a:r>
              <a:rPr lang="en-US" sz="2400" dirty="0">
                <a:solidFill>
                  <a:srgbClr val="C00000"/>
                </a:solidFill>
                <a:latin typeface="Calibri"/>
                <a:ea typeface="Calibri"/>
                <a:cs typeface="Times New Roman"/>
              </a:rPr>
              <a:t>, the World Bank, as trustee of the FCPF Carbon </a:t>
            </a:r>
            <a:r>
              <a:rPr lang="en-US" sz="2400" dirty="0" smtClean="0">
                <a:solidFill>
                  <a:srgbClr val="C00000"/>
                </a:solidFill>
                <a:latin typeface="Calibri"/>
                <a:ea typeface="Calibri"/>
                <a:cs typeface="Times New Roman"/>
              </a:rPr>
              <a:t>Fund, </a:t>
            </a:r>
            <a:r>
              <a:rPr lang="en-US" sz="2400" dirty="0">
                <a:solidFill>
                  <a:srgbClr val="C00000"/>
                </a:solidFill>
                <a:latin typeface="Calibri"/>
                <a:ea typeface="Calibri"/>
                <a:cs typeface="Times New Roman"/>
              </a:rPr>
              <a:t>can only help address/manage </a:t>
            </a:r>
            <a:r>
              <a:rPr lang="en-US" sz="2400" dirty="0" smtClean="0">
                <a:solidFill>
                  <a:srgbClr val="C00000"/>
                </a:solidFill>
                <a:latin typeface="Calibri"/>
                <a:ea typeface="Calibri"/>
                <a:cs typeface="Times New Roman"/>
              </a:rPr>
              <a:t>risks of Reversals until the end of the FCPF/FCPF ERPAs.</a:t>
            </a:r>
          </a:p>
          <a:p>
            <a:pPr marR="114300" algn="just">
              <a:lnSpc>
                <a:spcPct val="115000"/>
              </a:lnSpc>
              <a:spcBef>
                <a:spcPts val="0"/>
              </a:spcBef>
              <a:spcAft>
                <a:spcPts val="1000"/>
              </a:spcAft>
              <a:tabLst>
                <a:tab pos="0" algn="l"/>
                <a:tab pos="1143000" algn="l"/>
              </a:tabLst>
            </a:pPr>
            <a:r>
              <a:rPr lang="en-US" sz="2400" b="1" dirty="0" smtClean="0">
                <a:solidFill>
                  <a:srgbClr val="C00000"/>
                </a:solidFill>
                <a:latin typeface="Calibri"/>
                <a:ea typeface="Calibri"/>
                <a:cs typeface="Times New Roman"/>
              </a:rPr>
              <a:t>Post-ERPA</a:t>
            </a:r>
            <a:r>
              <a:rPr lang="en-US" sz="2400" dirty="0" smtClean="0">
                <a:solidFill>
                  <a:srgbClr val="C00000"/>
                </a:solidFill>
                <a:latin typeface="Calibri"/>
                <a:ea typeface="Calibri"/>
                <a:cs typeface="Times New Roman"/>
              </a:rPr>
              <a:t> </a:t>
            </a:r>
            <a:r>
              <a:rPr lang="en-US" sz="2400" b="1" dirty="0" smtClean="0">
                <a:solidFill>
                  <a:srgbClr val="C00000"/>
                </a:solidFill>
                <a:latin typeface="Calibri"/>
                <a:ea typeface="Calibri"/>
                <a:cs typeface="Times New Roman"/>
              </a:rPr>
              <a:t>risks of Reversals</a:t>
            </a:r>
            <a:r>
              <a:rPr lang="en-US" sz="2400" dirty="0" smtClean="0">
                <a:solidFill>
                  <a:srgbClr val="C00000"/>
                </a:solidFill>
                <a:latin typeface="Calibri"/>
                <a:ea typeface="Calibri"/>
                <a:cs typeface="Times New Roman"/>
              </a:rPr>
              <a:t>, </a:t>
            </a:r>
            <a:r>
              <a:rPr lang="en-US" sz="2400" dirty="0">
                <a:solidFill>
                  <a:srgbClr val="C00000"/>
                </a:solidFill>
                <a:latin typeface="Calibri"/>
                <a:ea typeface="Calibri"/>
                <a:cs typeface="Times New Roman"/>
              </a:rPr>
              <a:t>and thereby the continued permanence of transferred ERs, need to be </a:t>
            </a:r>
            <a:r>
              <a:rPr lang="en-US" sz="2400" b="1" dirty="0">
                <a:solidFill>
                  <a:srgbClr val="C00000"/>
                </a:solidFill>
                <a:latin typeface="Calibri"/>
                <a:ea typeface="Calibri"/>
                <a:cs typeface="Times New Roman"/>
              </a:rPr>
              <a:t>addressed/managed separately</a:t>
            </a:r>
            <a:r>
              <a:rPr lang="en-US" sz="2400" dirty="0" smtClean="0">
                <a:solidFill>
                  <a:srgbClr val="C00000"/>
                </a:solidFill>
                <a:latin typeface="Calibri"/>
                <a:ea typeface="Calibri"/>
                <a:cs typeface="Times New Roman"/>
              </a:rPr>
              <a:t>.</a:t>
            </a:r>
          </a:p>
          <a:p>
            <a:pPr marR="114300" algn="just">
              <a:lnSpc>
                <a:spcPct val="115000"/>
              </a:lnSpc>
              <a:spcBef>
                <a:spcPts val="0"/>
              </a:spcBef>
              <a:spcAft>
                <a:spcPts val="1000"/>
              </a:spcAft>
              <a:tabLst>
                <a:tab pos="0" algn="l"/>
                <a:tab pos="1143000" algn="l"/>
              </a:tabLst>
            </a:pPr>
            <a:r>
              <a:rPr lang="en-US" sz="2400" dirty="0" smtClean="0">
                <a:solidFill>
                  <a:srgbClr val="C00000"/>
                </a:solidFill>
                <a:effectLst/>
                <a:latin typeface="Calibri"/>
                <a:ea typeface="Calibri"/>
                <a:cs typeface="Times New Roman"/>
              </a:rPr>
              <a:t>If a </a:t>
            </a:r>
            <a:r>
              <a:rPr lang="en-US" sz="2400" b="1" dirty="0" smtClean="0">
                <a:solidFill>
                  <a:srgbClr val="C00000"/>
                </a:solidFill>
                <a:effectLst/>
                <a:latin typeface="Calibri"/>
                <a:ea typeface="Calibri"/>
                <a:cs typeface="Times New Roman"/>
              </a:rPr>
              <a:t>Post-ERPA Mechanism </a:t>
            </a:r>
            <a:r>
              <a:rPr lang="en-US" sz="2400" dirty="0" smtClean="0">
                <a:solidFill>
                  <a:srgbClr val="C00000"/>
                </a:solidFill>
                <a:effectLst/>
                <a:latin typeface="Calibri"/>
                <a:ea typeface="Calibri"/>
                <a:cs typeface="Times New Roman"/>
              </a:rPr>
              <a:t>is in place, such mechanism can help address/manage post-ERPA risks of Reversals.</a:t>
            </a:r>
            <a:endParaRPr lang="en-US" sz="2400" dirty="0">
              <a:solidFill>
                <a:srgbClr val="C00000"/>
              </a:solidFill>
              <a:effectLst/>
              <a:latin typeface="Calibri"/>
              <a:ea typeface="Calibri"/>
              <a:cs typeface="Times New Roman"/>
            </a:endParaRPr>
          </a:p>
        </p:txBody>
      </p:sp>
      <p:sp>
        <p:nvSpPr>
          <p:cNvPr id="5" name="Slide Number Placeholder 7"/>
          <p:cNvSpPr txBox="1">
            <a:spLocks/>
          </p:cNvSpPr>
          <p:nvPr/>
        </p:nvSpPr>
        <p:spPr>
          <a:xfrm>
            <a:off x="8153400" y="6356350"/>
            <a:ext cx="685800" cy="501650"/>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AE587A-CACC-4F44-9A95-A328C995E06C}" type="slidenum">
              <a:rPr kumimoji="0" lang="en-US" sz="1800" b="0" i="0" u="none" strike="noStrike" kern="1200" cap="none" spc="0" normalizeH="0" baseline="0" noProof="0" smtClean="0">
                <a:ln>
                  <a:noFill/>
                </a:ln>
                <a:solidFill>
                  <a:schemeClr val="tx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800" b="0" i="0" u="none" strike="noStrike" kern="1200" cap="none" spc="0" normalizeH="0" baseline="0" noProof="0" dirty="0">
              <a:ln>
                <a:noFill/>
              </a:ln>
              <a:solidFill>
                <a:schemeClr val="tx1"/>
              </a:solidFill>
              <a:effectLst/>
              <a:uLnTx/>
              <a:uFillTx/>
              <a:latin typeface="+mn-lt"/>
              <a:ea typeface="+mn-ea"/>
              <a:cs typeface="+mn-cs"/>
            </a:endParaRPr>
          </a:p>
        </p:txBody>
      </p:sp>
      <p:sp>
        <p:nvSpPr>
          <p:cNvPr id="6" name="TextBox 5"/>
          <p:cNvSpPr txBox="1"/>
          <p:nvPr/>
        </p:nvSpPr>
        <p:spPr>
          <a:xfrm>
            <a:off x="-12700" y="-10418"/>
            <a:ext cx="9144000" cy="1077218"/>
          </a:xfrm>
          <a:prstGeom prst="rect">
            <a:avLst/>
          </a:prstGeom>
          <a:noFill/>
        </p:spPr>
        <p:txBody>
          <a:bodyPr wrap="square" rtlCol="0">
            <a:spAutoFit/>
          </a:bodyPr>
          <a:lstStyle/>
          <a:p>
            <a:pPr algn="ctr"/>
            <a:r>
              <a:rPr lang="en-US" sz="3200" b="1" dirty="0" smtClean="0">
                <a:solidFill>
                  <a:srgbClr val="C00000"/>
                </a:solidFill>
              </a:rPr>
              <a:t>Reversal </a:t>
            </a:r>
            <a:r>
              <a:rPr lang="en-US" sz="3200" b="1" dirty="0">
                <a:solidFill>
                  <a:srgbClr val="C00000"/>
                </a:solidFill>
              </a:rPr>
              <a:t>M</a:t>
            </a:r>
            <a:r>
              <a:rPr lang="en-US" sz="3200" b="1" dirty="0" smtClean="0">
                <a:solidFill>
                  <a:srgbClr val="C00000"/>
                </a:solidFill>
              </a:rPr>
              <a:t>anagement Mechanism (8)</a:t>
            </a:r>
          </a:p>
          <a:p>
            <a:pPr algn="ctr"/>
            <a:r>
              <a:rPr lang="en-US" sz="3200" b="1" dirty="0" smtClean="0">
                <a:solidFill>
                  <a:srgbClr val="C00000"/>
                </a:solidFill>
              </a:rPr>
              <a:t>- Methodological Framework -</a:t>
            </a:r>
            <a:endParaRPr lang="en-US" sz="3200" b="1" dirty="0">
              <a:solidFill>
                <a:srgbClr val="C00000"/>
              </a:solidFill>
            </a:endParaRPr>
          </a:p>
        </p:txBody>
      </p:sp>
    </p:spTree>
    <p:extLst>
      <p:ext uri="{BB962C8B-B14F-4D97-AF65-F5344CB8AC3E}">
        <p14:creationId xmlns:p14="http://schemas.microsoft.com/office/powerpoint/2010/main" val="183202363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6"/>
          <p:cNvSpPr>
            <a:spLocks noChangeArrowheads="1"/>
          </p:cNvSpPr>
          <p:nvPr/>
        </p:nvSpPr>
        <p:spPr bwMode="auto">
          <a:xfrm>
            <a:off x="1066800" y="1066800"/>
            <a:ext cx="7162800" cy="3886200"/>
          </a:xfrm>
          <a:prstGeom prst="rect">
            <a:avLst/>
          </a:prstGeom>
          <a:noFill/>
          <a:ln w="28575">
            <a:noFill/>
            <a:miter lim="800000"/>
            <a:headEnd/>
            <a:tailEnd/>
          </a:ln>
        </p:spPr>
        <p:txBody>
          <a:bodyPr wrap="none" anchor="ctr"/>
          <a:lstStyle/>
          <a:p>
            <a:endParaRPr lang="en-US"/>
          </a:p>
        </p:txBody>
      </p:sp>
      <p:sp>
        <p:nvSpPr>
          <p:cNvPr id="27652" name="Content Placeholder 2"/>
          <p:cNvSpPr>
            <a:spLocks noGrp="1"/>
          </p:cNvSpPr>
          <p:nvPr>
            <p:ph idx="1"/>
          </p:nvPr>
        </p:nvSpPr>
        <p:spPr>
          <a:xfrm>
            <a:off x="0" y="1447800"/>
            <a:ext cx="9131300" cy="5410200"/>
          </a:xfrm>
        </p:spPr>
        <p:txBody>
          <a:bodyPr>
            <a:normAutofit/>
          </a:bodyPr>
          <a:lstStyle/>
          <a:p>
            <a:pPr>
              <a:spcBef>
                <a:spcPts val="1200"/>
              </a:spcBef>
            </a:pPr>
            <a:r>
              <a:rPr lang="en-US" sz="2400" dirty="0" smtClean="0">
                <a:solidFill>
                  <a:srgbClr val="008000"/>
                </a:solidFill>
                <a:latin typeface="Calibri"/>
              </a:rPr>
              <a:t>Importance of a robust Reversal Management Mechanism as well as buffer reserves for other risks (during ERPA term &amp; beyond)</a:t>
            </a:r>
          </a:p>
          <a:p>
            <a:pPr>
              <a:spcBef>
                <a:spcPts val="1200"/>
              </a:spcBef>
            </a:pPr>
            <a:endParaRPr lang="en-US" sz="2400" dirty="0">
              <a:solidFill>
                <a:srgbClr val="008000"/>
              </a:solidFill>
              <a:latin typeface="Calibri"/>
            </a:endParaRPr>
          </a:p>
          <a:p>
            <a:pPr>
              <a:spcBef>
                <a:spcPts val="1200"/>
              </a:spcBef>
            </a:pPr>
            <a:r>
              <a:rPr lang="en-US" sz="2400" dirty="0" smtClean="0">
                <a:solidFill>
                  <a:srgbClr val="008000"/>
                </a:solidFill>
                <a:latin typeface="Calibri"/>
              </a:rPr>
              <a:t>Does the size of the buffer reserves impact on the unit price  per transferred ER?</a:t>
            </a:r>
          </a:p>
          <a:p>
            <a:pPr marL="0" indent="0">
              <a:spcBef>
                <a:spcPts val="1200"/>
              </a:spcBef>
              <a:buNone/>
            </a:pPr>
            <a:endParaRPr lang="en-US" sz="2400" dirty="0" smtClean="0">
              <a:solidFill>
                <a:srgbClr val="008000"/>
              </a:solidFill>
              <a:latin typeface="Calibri"/>
            </a:endParaRPr>
          </a:p>
          <a:p>
            <a:pPr>
              <a:spcBef>
                <a:spcPts val="1200"/>
              </a:spcBef>
            </a:pPr>
            <a:r>
              <a:rPr lang="en-US" sz="2400" dirty="0" smtClean="0">
                <a:solidFill>
                  <a:srgbClr val="008000"/>
                </a:solidFill>
                <a:latin typeface="Calibri"/>
              </a:rPr>
              <a:t>Can a ‘Post-ERPA Mechanism’ allow for the release of certain amounts of Buffer ERs to be used by the REDD Country?</a:t>
            </a:r>
          </a:p>
          <a:p>
            <a:pPr marL="0" indent="0">
              <a:spcBef>
                <a:spcPts val="1200"/>
              </a:spcBef>
              <a:buNone/>
            </a:pPr>
            <a:endParaRPr lang="en-US" sz="2400" dirty="0" smtClean="0">
              <a:solidFill>
                <a:srgbClr val="008000"/>
              </a:solidFill>
              <a:latin typeface="Calibri"/>
            </a:endParaRPr>
          </a:p>
          <a:p>
            <a:pPr>
              <a:spcBef>
                <a:spcPts val="1200"/>
              </a:spcBef>
            </a:pPr>
            <a:r>
              <a:rPr lang="en-US" sz="2400" dirty="0" smtClean="0">
                <a:solidFill>
                  <a:srgbClr val="008000"/>
                </a:solidFill>
                <a:latin typeface="Calibri"/>
              </a:rPr>
              <a:t>Who bears the risk if a buffer reserve proves to be insufficient to offset covered risk events?</a:t>
            </a:r>
            <a:endParaRPr lang="en-US" sz="2400" dirty="0">
              <a:solidFill>
                <a:srgbClr val="008000"/>
              </a:solidFill>
              <a:latin typeface="Calibri"/>
            </a:endParaRPr>
          </a:p>
        </p:txBody>
      </p:sp>
      <p:sp>
        <p:nvSpPr>
          <p:cNvPr id="5" name="Slide Number Placeholder 7"/>
          <p:cNvSpPr txBox="1">
            <a:spLocks/>
          </p:cNvSpPr>
          <p:nvPr/>
        </p:nvSpPr>
        <p:spPr>
          <a:xfrm>
            <a:off x="8394700" y="6105525"/>
            <a:ext cx="685800" cy="501650"/>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AE587A-CACC-4F44-9A95-A328C995E06C}" type="slidenum">
              <a:rPr kumimoji="0" lang="en-US" sz="1800" b="0" i="0" u="none" strike="noStrike" kern="1200" cap="none" spc="0" normalizeH="0" baseline="0" noProof="0" smtClean="0">
                <a:ln>
                  <a:noFill/>
                </a:ln>
                <a:solidFill>
                  <a:schemeClr val="tx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800" b="0" i="0" u="none" strike="noStrike" kern="1200" cap="none" spc="0" normalizeH="0" baseline="0" noProof="0" dirty="0">
              <a:ln>
                <a:noFill/>
              </a:ln>
              <a:solidFill>
                <a:schemeClr val="tx1"/>
              </a:solidFill>
              <a:effectLst/>
              <a:uLnTx/>
              <a:uFillTx/>
              <a:latin typeface="+mn-lt"/>
              <a:ea typeface="+mn-ea"/>
              <a:cs typeface="+mn-cs"/>
            </a:endParaRPr>
          </a:p>
        </p:txBody>
      </p:sp>
      <p:sp>
        <p:nvSpPr>
          <p:cNvPr id="6" name="TextBox 5"/>
          <p:cNvSpPr txBox="1"/>
          <p:nvPr/>
        </p:nvSpPr>
        <p:spPr>
          <a:xfrm>
            <a:off x="-12700" y="0"/>
            <a:ext cx="9144000" cy="1077218"/>
          </a:xfrm>
          <a:prstGeom prst="rect">
            <a:avLst/>
          </a:prstGeom>
          <a:noFill/>
        </p:spPr>
        <p:txBody>
          <a:bodyPr wrap="square" rtlCol="0">
            <a:spAutoFit/>
          </a:bodyPr>
          <a:lstStyle/>
          <a:p>
            <a:pPr algn="ctr"/>
            <a:r>
              <a:rPr lang="en-US" sz="3200" b="1" dirty="0" smtClean="0">
                <a:solidFill>
                  <a:srgbClr val="C00000"/>
                </a:solidFill>
              </a:rPr>
              <a:t>Reversal Management Mechanism (9)</a:t>
            </a:r>
          </a:p>
          <a:p>
            <a:pPr algn="ctr"/>
            <a:r>
              <a:rPr lang="en-US" sz="3200" b="1" dirty="0" smtClean="0">
                <a:solidFill>
                  <a:srgbClr val="C00000"/>
                </a:solidFill>
              </a:rPr>
              <a:t>- Discussed Issues at Pre-PC16 Workshop -</a:t>
            </a:r>
            <a:endParaRPr lang="en-US" sz="3200" b="1" dirty="0">
              <a:solidFill>
                <a:srgbClr val="C00000"/>
              </a:solidFill>
            </a:endParaRPr>
          </a:p>
        </p:txBody>
      </p:sp>
    </p:spTree>
    <p:extLst>
      <p:ext uri="{BB962C8B-B14F-4D97-AF65-F5344CB8AC3E}">
        <p14:creationId xmlns:p14="http://schemas.microsoft.com/office/powerpoint/2010/main" val="10558771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Box 11"/>
          <p:cNvSpPr txBox="1">
            <a:spLocks noChangeArrowheads="1"/>
          </p:cNvSpPr>
          <p:nvPr/>
        </p:nvSpPr>
        <p:spPr bwMode="auto">
          <a:xfrm>
            <a:off x="0" y="152400"/>
            <a:ext cx="9144000" cy="584775"/>
          </a:xfrm>
          <a:prstGeom prst="rect">
            <a:avLst/>
          </a:prstGeom>
          <a:noFill/>
          <a:ln w="9525">
            <a:noFill/>
            <a:miter lim="800000"/>
            <a:headEnd/>
            <a:tailEnd/>
          </a:ln>
        </p:spPr>
        <p:txBody>
          <a:bodyPr>
            <a:spAutoFit/>
          </a:bodyPr>
          <a:lstStyle/>
          <a:p>
            <a:pPr algn="ctr"/>
            <a:r>
              <a:rPr lang="fr-FR" sz="3200" b="1" dirty="0" smtClean="0">
                <a:solidFill>
                  <a:srgbClr val="008000"/>
                </a:solidFill>
                <a:latin typeface="Calibri" pitchFamily="34" charset="0"/>
              </a:rPr>
              <a:t>FCPF: </a:t>
            </a:r>
            <a:r>
              <a:rPr lang="fr-FR" sz="3200" b="1" dirty="0" err="1">
                <a:solidFill>
                  <a:srgbClr val="008000"/>
                </a:solidFill>
                <a:latin typeface="Calibri" pitchFamily="34" charset="0"/>
              </a:rPr>
              <a:t>Two</a:t>
            </a:r>
            <a:r>
              <a:rPr lang="fr-FR" sz="3200" b="1" dirty="0">
                <a:solidFill>
                  <a:srgbClr val="008000"/>
                </a:solidFill>
                <a:latin typeface="Calibri" pitchFamily="34" charset="0"/>
              </a:rPr>
              <a:t> </a:t>
            </a:r>
            <a:r>
              <a:rPr lang="fr-FR" sz="3200" b="1" dirty="0" err="1" smtClean="0">
                <a:solidFill>
                  <a:srgbClr val="008000"/>
                </a:solidFill>
                <a:latin typeface="Calibri" pitchFamily="34" charset="0"/>
              </a:rPr>
              <a:t>Mechanisms</a:t>
            </a:r>
            <a:endParaRPr lang="en-US" sz="3200" b="1" dirty="0">
              <a:solidFill>
                <a:srgbClr val="008000"/>
              </a:solidFill>
              <a:latin typeface="Trebuchet MS" pitchFamily="34" charset="0"/>
            </a:endParaRPr>
          </a:p>
        </p:txBody>
      </p:sp>
      <p:sp>
        <p:nvSpPr>
          <p:cNvPr id="4" name="Slide Number Placeholder 3"/>
          <p:cNvSpPr>
            <a:spLocks noGrp="1"/>
          </p:cNvSpPr>
          <p:nvPr>
            <p:ph type="sldNum" sz="quarter" idx="12"/>
          </p:nvPr>
        </p:nvSpPr>
        <p:spPr/>
        <p:txBody>
          <a:bodyPr/>
          <a:lstStyle/>
          <a:p>
            <a:pPr>
              <a:defRPr/>
            </a:pPr>
            <a:fld id="{F9BCA430-520F-49C0-B6D3-2ED168CBDD46}" type="slidenum">
              <a:rPr lang="en-US" smtClean="0"/>
              <a:pPr>
                <a:defRPr/>
              </a:pPr>
              <a:t>4</a:t>
            </a:fld>
            <a:endParaRPr lang="en-US"/>
          </a:p>
        </p:txBody>
      </p:sp>
      <p:sp>
        <p:nvSpPr>
          <p:cNvPr id="10" name="Rectangle 3"/>
          <p:cNvSpPr txBox="1">
            <a:spLocks noChangeArrowheads="1"/>
          </p:cNvSpPr>
          <p:nvPr/>
        </p:nvSpPr>
        <p:spPr bwMode="auto">
          <a:xfrm>
            <a:off x="381000" y="1295400"/>
            <a:ext cx="3962400" cy="4648200"/>
          </a:xfrm>
          <a:prstGeom prst="rect">
            <a:avLst/>
          </a:prstGeom>
          <a:noFill/>
          <a:ln w="28575">
            <a:solidFill>
              <a:srgbClr val="357F1B"/>
            </a:solidFill>
            <a:miter lim="800000"/>
            <a:headEnd/>
            <a:tailEnd/>
          </a:ln>
        </p:spPr>
        <p:txBody>
          <a:bodyPr/>
          <a:lstStyle/>
          <a:p>
            <a:pPr algn="ctr" eaLnBrk="0" hangingPunct="0">
              <a:spcBef>
                <a:spcPts val="1800"/>
              </a:spcBef>
              <a:buFont typeface="Wingdings" pitchFamily="2" charset="2"/>
              <a:buNone/>
              <a:defRPr/>
            </a:pPr>
            <a:r>
              <a:rPr lang="en-US" sz="3200" u="sng" dirty="0">
                <a:solidFill>
                  <a:srgbClr val="357F1B"/>
                </a:solidFill>
                <a:latin typeface="Trebuchet MS" pitchFamily="34" charset="0"/>
                <a:cs typeface="+mn-cs"/>
              </a:rPr>
              <a:t>Readiness Mechanism</a:t>
            </a:r>
          </a:p>
          <a:p>
            <a:pPr algn="ctr" eaLnBrk="0" hangingPunct="0">
              <a:spcBef>
                <a:spcPts val="3600"/>
              </a:spcBef>
              <a:buFont typeface="Wingdings" pitchFamily="2" charset="2"/>
              <a:buNone/>
              <a:defRPr/>
            </a:pPr>
            <a:r>
              <a:rPr lang="en-US" sz="3200" dirty="0">
                <a:solidFill>
                  <a:srgbClr val="357F1B"/>
                </a:solidFill>
                <a:latin typeface="Trebuchet MS" pitchFamily="34" charset="0"/>
                <a:cs typeface="+mn-cs"/>
              </a:rPr>
              <a:t>READINESS FUND</a:t>
            </a:r>
          </a:p>
          <a:p>
            <a:pPr algn="ctr" eaLnBrk="0" hangingPunct="0">
              <a:spcBef>
                <a:spcPts val="1800"/>
              </a:spcBef>
              <a:buFont typeface="Wingdings" pitchFamily="2" charset="2"/>
              <a:buNone/>
              <a:defRPr/>
            </a:pPr>
            <a:r>
              <a:rPr lang="en-US" sz="2400" i="1" dirty="0">
                <a:solidFill>
                  <a:srgbClr val="357F1B"/>
                </a:solidFill>
                <a:latin typeface="Trebuchet MS" pitchFamily="34" charset="0"/>
                <a:cs typeface="+mn-cs"/>
              </a:rPr>
              <a:t>Capacity </a:t>
            </a:r>
          </a:p>
          <a:p>
            <a:pPr algn="ctr" eaLnBrk="0" hangingPunct="0">
              <a:spcBef>
                <a:spcPct val="10000"/>
              </a:spcBef>
              <a:buFont typeface="Wingdings" pitchFamily="2" charset="2"/>
              <a:buNone/>
              <a:defRPr/>
            </a:pPr>
            <a:r>
              <a:rPr lang="en-US" sz="2400" i="1" dirty="0">
                <a:solidFill>
                  <a:srgbClr val="357F1B"/>
                </a:solidFill>
                <a:latin typeface="Trebuchet MS" pitchFamily="34" charset="0"/>
                <a:cs typeface="+mn-cs"/>
              </a:rPr>
              <a:t>Building</a:t>
            </a:r>
          </a:p>
          <a:p>
            <a:pPr algn="ctr" eaLnBrk="0" hangingPunct="0">
              <a:spcBef>
                <a:spcPts val="0"/>
              </a:spcBef>
              <a:buFont typeface="Wingdings" pitchFamily="2" charset="2"/>
              <a:buNone/>
              <a:defRPr/>
            </a:pPr>
            <a:endParaRPr lang="en-US" sz="2400" i="1" dirty="0">
              <a:solidFill>
                <a:srgbClr val="357F1B"/>
              </a:solidFill>
              <a:latin typeface="Trebuchet MS" pitchFamily="34" charset="0"/>
              <a:cs typeface="+mn-cs"/>
            </a:endParaRPr>
          </a:p>
          <a:p>
            <a:pPr algn="ctr" eaLnBrk="0" hangingPunct="0">
              <a:spcBef>
                <a:spcPct val="10000"/>
              </a:spcBef>
              <a:buFont typeface="Wingdings" pitchFamily="2" charset="2"/>
              <a:buNone/>
              <a:defRPr/>
            </a:pPr>
            <a:r>
              <a:rPr lang="en-US" sz="2400" i="1" dirty="0" smtClean="0">
                <a:solidFill>
                  <a:srgbClr val="357F1B"/>
                </a:solidFill>
                <a:latin typeface="Trebuchet MS" pitchFamily="34" charset="0"/>
                <a:cs typeface="+mn-cs"/>
              </a:rPr>
              <a:t>(since 2008)</a:t>
            </a:r>
          </a:p>
          <a:p>
            <a:pPr algn="ctr" eaLnBrk="0" hangingPunct="0">
              <a:spcBef>
                <a:spcPct val="10000"/>
              </a:spcBef>
              <a:buFont typeface="Wingdings" pitchFamily="2" charset="2"/>
              <a:buNone/>
              <a:defRPr/>
            </a:pPr>
            <a:endParaRPr lang="en-US" sz="2400" i="1" dirty="0">
              <a:solidFill>
                <a:srgbClr val="357F1B"/>
              </a:solidFill>
              <a:latin typeface="Trebuchet MS" pitchFamily="34" charset="0"/>
              <a:cs typeface="+mn-cs"/>
            </a:endParaRPr>
          </a:p>
        </p:txBody>
      </p:sp>
      <p:sp>
        <p:nvSpPr>
          <p:cNvPr id="20485" name="Rectangle 4"/>
          <p:cNvSpPr>
            <a:spLocks noChangeArrowheads="1"/>
          </p:cNvSpPr>
          <p:nvPr/>
        </p:nvSpPr>
        <p:spPr bwMode="auto">
          <a:xfrm>
            <a:off x="4953000" y="1295400"/>
            <a:ext cx="3962400" cy="4648200"/>
          </a:xfrm>
          <a:prstGeom prst="rect">
            <a:avLst/>
          </a:prstGeom>
          <a:noFill/>
          <a:ln w="28575">
            <a:solidFill>
              <a:srgbClr val="5C3B0A"/>
            </a:solidFill>
            <a:miter lim="800000"/>
            <a:headEnd/>
            <a:tailEnd/>
          </a:ln>
        </p:spPr>
        <p:txBody>
          <a:bodyPr/>
          <a:lstStyle/>
          <a:p>
            <a:pPr algn="ctr" eaLnBrk="0" hangingPunct="0">
              <a:spcBef>
                <a:spcPts val="1800"/>
              </a:spcBef>
              <a:buFont typeface="Wingdings" pitchFamily="2" charset="2"/>
              <a:buNone/>
            </a:pPr>
            <a:r>
              <a:rPr lang="en-US" sz="3200" u="sng" dirty="0">
                <a:solidFill>
                  <a:srgbClr val="5C3B0A"/>
                </a:solidFill>
                <a:latin typeface="Trebuchet MS" pitchFamily="34" charset="0"/>
              </a:rPr>
              <a:t>Carbon Finance Mechanism</a:t>
            </a:r>
          </a:p>
          <a:p>
            <a:pPr algn="ctr" eaLnBrk="0" hangingPunct="0">
              <a:spcBef>
                <a:spcPts val="3600"/>
              </a:spcBef>
              <a:buFont typeface="Wingdings" pitchFamily="2" charset="2"/>
              <a:buNone/>
            </a:pPr>
            <a:r>
              <a:rPr lang="en-US" sz="3200" dirty="0" smtClean="0">
                <a:solidFill>
                  <a:srgbClr val="5C3B0A"/>
                </a:solidFill>
                <a:latin typeface="Trebuchet MS" pitchFamily="34" charset="0"/>
              </a:rPr>
              <a:t>CARBON FUND</a:t>
            </a:r>
            <a:endParaRPr lang="en-US" sz="3200" dirty="0">
              <a:solidFill>
                <a:srgbClr val="5C3B0A"/>
              </a:solidFill>
              <a:latin typeface="Trebuchet MS" pitchFamily="34" charset="0"/>
            </a:endParaRPr>
          </a:p>
          <a:p>
            <a:pPr algn="ctr" eaLnBrk="0" hangingPunct="0">
              <a:spcBef>
                <a:spcPts val="2000"/>
              </a:spcBef>
              <a:buFont typeface="Wingdings" pitchFamily="2" charset="2"/>
              <a:buNone/>
            </a:pPr>
            <a:r>
              <a:rPr lang="en-US" sz="2400" i="1" dirty="0">
                <a:solidFill>
                  <a:srgbClr val="5C3B0A"/>
                </a:solidFill>
                <a:latin typeface="Trebuchet MS" pitchFamily="34" charset="0"/>
              </a:rPr>
              <a:t>Emission </a:t>
            </a:r>
          </a:p>
          <a:p>
            <a:pPr algn="ctr" eaLnBrk="0" hangingPunct="0">
              <a:spcBef>
                <a:spcPts val="600"/>
              </a:spcBef>
              <a:buFont typeface="Wingdings" pitchFamily="2" charset="2"/>
              <a:buNone/>
            </a:pPr>
            <a:r>
              <a:rPr lang="en-US" sz="2400" i="1" dirty="0">
                <a:solidFill>
                  <a:srgbClr val="5C3B0A"/>
                </a:solidFill>
                <a:latin typeface="Trebuchet MS" pitchFamily="34" charset="0"/>
              </a:rPr>
              <a:t>Reductions</a:t>
            </a:r>
          </a:p>
          <a:p>
            <a:pPr algn="ctr" eaLnBrk="0" hangingPunct="0">
              <a:buFont typeface="Wingdings" pitchFamily="2" charset="2"/>
              <a:buNone/>
            </a:pPr>
            <a:endParaRPr lang="en-US" sz="2400" i="1" dirty="0">
              <a:solidFill>
                <a:srgbClr val="5C3B0A"/>
              </a:solidFill>
              <a:latin typeface="Trebuchet MS" pitchFamily="34" charset="0"/>
            </a:endParaRPr>
          </a:p>
          <a:p>
            <a:pPr algn="ctr" eaLnBrk="0" hangingPunct="0">
              <a:buFont typeface="Wingdings" pitchFamily="2" charset="2"/>
              <a:buNone/>
            </a:pPr>
            <a:r>
              <a:rPr lang="en-US" sz="2400" i="1" dirty="0" smtClean="0">
                <a:solidFill>
                  <a:srgbClr val="5C3B0A"/>
                </a:solidFill>
                <a:latin typeface="Trebuchet MS" pitchFamily="34" charset="0"/>
              </a:rPr>
              <a:t>(since 2011) </a:t>
            </a:r>
          </a:p>
          <a:p>
            <a:pPr algn="ctr" eaLnBrk="0" hangingPunct="0">
              <a:buFont typeface="Wingdings" pitchFamily="2" charset="2"/>
              <a:buNone/>
            </a:pPr>
            <a:endParaRPr lang="en-US" sz="2400" i="1" dirty="0">
              <a:solidFill>
                <a:srgbClr val="5C3B0A"/>
              </a:solidFill>
              <a:latin typeface="Trebuchet MS" pitchFamily="34" charset="0"/>
            </a:endParaRPr>
          </a:p>
        </p:txBody>
      </p:sp>
      <p:sp>
        <p:nvSpPr>
          <p:cNvPr id="20486" name="AutoShape 5"/>
          <p:cNvSpPr>
            <a:spLocks noChangeArrowheads="1"/>
          </p:cNvSpPr>
          <p:nvPr/>
        </p:nvSpPr>
        <p:spPr bwMode="auto">
          <a:xfrm>
            <a:off x="4038600" y="2971800"/>
            <a:ext cx="1371600" cy="16764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gradFill rotWithShape="1">
            <a:gsLst>
              <a:gs pos="0">
                <a:srgbClr val="357F1B"/>
              </a:gs>
              <a:gs pos="100000">
                <a:srgbClr val="5C3B0A"/>
              </a:gs>
            </a:gsLst>
            <a:lin ang="0" scaled="1"/>
          </a:gradFill>
          <a:ln w="9525">
            <a:solidFill>
              <a:schemeClr val="tx1"/>
            </a:solidFill>
            <a:miter lim="800000"/>
            <a:headEnd/>
            <a:tailEnd/>
          </a:ln>
        </p:spPr>
        <p:txBody>
          <a:bodyPr wrap="none" anchor="ctr"/>
          <a:lstStyle/>
          <a:p>
            <a:endParaRPr lang="en-US"/>
          </a:p>
        </p:txBody>
      </p:sp>
      <p:sp>
        <p:nvSpPr>
          <p:cNvPr id="20487" name="Text Box 8"/>
          <p:cNvSpPr txBox="1">
            <a:spLocks noChangeArrowheads="1"/>
          </p:cNvSpPr>
          <p:nvPr/>
        </p:nvSpPr>
        <p:spPr bwMode="auto">
          <a:xfrm>
            <a:off x="5029200" y="5562600"/>
            <a:ext cx="2955925" cy="584200"/>
          </a:xfrm>
          <a:prstGeom prst="rect">
            <a:avLst/>
          </a:prstGeom>
          <a:noFill/>
          <a:ln w="9525">
            <a:noFill/>
            <a:miter lim="800000"/>
            <a:headEnd/>
            <a:tailEnd/>
          </a:ln>
        </p:spPr>
        <p:txBody>
          <a:bodyPr>
            <a:spAutoFit/>
          </a:bodyPr>
          <a:lstStyle/>
          <a:p>
            <a:pPr algn="ctr"/>
            <a:endParaRPr lang="en-US" sz="1600">
              <a:solidFill>
                <a:srgbClr val="663300"/>
              </a:solidFill>
            </a:endParaRPr>
          </a:p>
          <a:p>
            <a:pPr algn="ctr"/>
            <a:endParaRPr lang="en-US" sz="1600">
              <a:solidFill>
                <a:srgbClr val="663300"/>
              </a:solidFill>
            </a:endParaRPr>
          </a:p>
        </p:txBody>
      </p:sp>
    </p:spTree>
    <p:extLst>
      <p:ext uri="{BB962C8B-B14F-4D97-AF65-F5344CB8AC3E}">
        <p14:creationId xmlns:p14="http://schemas.microsoft.com/office/powerpoint/2010/main" val="378788021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6"/>
          <p:cNvSpPr>
            <a:spLocks noChangeArrowheads="1"/>
          </p:cNvSpPr>
          <p:nvPr/>
        </p:nvSpPr>
        <p:spPr bwMode="auto">
          <a:xfrm>
            <a:off x="1066800" y="1066800"/>
            <a:ext cx="7162800" cy="3886200"/>
          </a:xfrm>
          <a:prstGeom prst="rect">
            <a:avLst/>
          </a:prstGeom>
          <a:noFill/>
          <a:ln w="28575">
            <a:noFill/>
            <a:miter lim="800000"/>
            <a:headEnd/>
            <a:tailEnd/>
          </a:ln>
        </p:spPr>
        <p:txBody>
          <a:bodyPr wrap="none" anchor="ctr"/>
          <a:lstStyle/>
          <a:p>
            <a:endParaRPr lang="en-US"/>
          </a:p>
        </p:txBody>
      </p:sp>
      <p:sp>
        <p:nvSpPr>
          <p:cNvPr id="27652" name="Content Placeholder 2"/>
          <p:cNvSpPr>
            <a:spLocks noGrp="1"/>
          </p:cNvSpPr>
          <p:nvPr>
            <p:ph idx="1"/>
          </p:nvPr>
        </p:nvSpPr>
        <p:spPr>
          <a:xfrm>
            <a:off x="0" y="2362200"/>
            <a:ext cx="9144000" cy="3048000"/>
          </a:xfrm>
        </p:spPr>
        <p:txBody>
          <a:bodyPr>
            <a:normAutofit/>
          </a:bodyPr>
          <a:lstStyle/>
          <a:p>
            <a:pPr marL="1028700" lvl="1" indent="-571500">
              <a:spcBef>
                <a:spcPts val="1200"/>
              </a:spcBef>
              <a:buFont typeface="+mj-lt"/>
              <a:buAutoNum type="romanUcPeriod"/>
            </a:pPr>
            <a:endParaRPr lang="en-US" dirty="0" smtClean="0">
              <a:solidFill>
                <a:srgbClr val="008000"/>
              </a:solidFill>
            </a:endParaRPr>
          </a:p>
          <a:p>
            <a:pPr marL="0" lvl="1" indent="0" algn="ctr">
              <a:spcBef>
                <a:spcPts val="1200"/>
              </a:spcBef>
              <a:buNone/>
            </a:pPr>
            <a:r>
              <a:rPr lang="en-US" b="1" dirty="0" smtClean="0">
                <a:solidFill>
                  <a:srgbClr val="008000"/>
                </a:solidFill>
              </a:rPr>
              <a:t>Potential Implications on FCPF ERPA General Conditions</a:t>
            </a:r>
          </a:p>
          <a:p>
            <a:pPr marL="0" lvl="1" indent="0" algn="ctr">
              <a:spcBef>
                <a:spcPts val="1200"/>
              </a:spcBef>
              <a:buNone/>
              <a:tabLst>
                <a:tab pos="1371600" algn="l"/>
              </a:tabLst>
            </a:pPr>
            <a:r>
              <a:rPr lang="en-US" dirty="0" smtClean="0">
                <a:solidFill>
                  <a:srgbClr val="008000"/>
                </a:solidFill>
              </a:rPr>
              <a:t>- Reversal Management Mechanism -</a:t>
            </a:r>
          </a:p>
          <a:p>
            <a:pPr marL="0" lvl="1" indent="0" algn="ctr">
              <a:spcBef>
                <a:spcPts val="1200"/>
              </a:spcBef>
              <a:buNone/>
              <a:tabLst>
                <a:tab pos="1371600" algn="l"/>
              </a:tabLst>
            </a:pPr>
            <a:endParaRPr lang="en-US" dirty="0" smtClean="0">
              <a:solidFill>
                <a:srgbClr val="008000"/>
              </a:solidFill>
            </a:endParaRPr>
          </a:p>
          <a:p>
            <a:pPr marL="0" lvl="1" indent="0" algn="ctr">
              <a:spcBef>
                <a:spcPts val="1200"/>
              </a:spcBef>
              <a:buNone/>
              <a:tabLst>
                <a:tab pos="1371600" algn="l"/>
              </a:tabLst>
            </a:pPr>
            <a:r>
              <a:rPr lang="en-US" dirty="0" smtClean="0">
                <a:solidFill>
                  <a:srgbClr val="008000"/>
                </a:solidFill>
              </a:rPr>
              <a:t>[</a:t>
            </a:r>
            <a:r>
              <a:rPr lang="en-US" i="1" dirty="0" smtClean="0">
                <a:solidFill>
                  <a:srgbClr val="008000"/>
                </a:solidFill>
              </a:rPr>
              <a:t>for further reading</a:t>
            </a:r>
            <a:r>
              <a:rPr lang="en-US" dirty="0" smtClean="0">
                <a:solidFill>
                  <a:srgbClr val="008000"/>
                </a:solidFill>
              </a:rPr>
              <a:t>]</a:t>
            </a:r>
          </a:p>
        </p:txBody>
      </p:sp>
      <p:sp>
        <p:nvSpPr>
          <p:cNvPr id="5" name="Slide Number Placeholder 7"/>
          <p:cNvSpPr txBox="1">
            <a:spLocks/>
          </p:cNvSpPr>
          <p:nvPr/>
        </p:nvSpPr>
        <p:spPr>
          <a:xfrm>
            <a:off x="8153400" y="6356350"/>
            <a:ext cx="685800" cy="501650"/>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AE587A-CACC-4F44-9A95-A328C995E06C}" type="slidenum">
              <a:rPr kumimoji="0" lang="en-US" sz="1800" b="0" i="0" u="none" strike="noStrike" kern="1200" cap="none" spc="0" normalizeH="0" baseline="0" noProof="0" smtClean="0">
                <a:ln>
                  <a:noFill/>
                </a:ln>
                <a:solidFill>
                  <a:schemeClr val="tx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800" b="0" i="0" u="none" strike="noStrike" kern="1200" cap="none" spc="0" normalizeH="0" baseline="0" noProof="0" dirty="0">
              <a:ln>
                <a:noFill/>
              </a:ln>
              <a:solidFill>
                <a:schemeClr val="tx1"/>
              </a:solidFill>
              <a:effectLst/>
              <a:uLnTx/>
              <a:uFillTx/>
              <a:latin typeface="+mn-lt"/>
              <a:ea typeface="+mn-ea"/>
              <a:cs typeface="+mn-cs"/>
            </a:endParaRPr>
          </a:p>
        </p:txBody>
      </p:sp>
      <p:sp>
        <p:nvSpPr>
          <p:cNvPr id="6" name="TextBox 5"/>
          <p:cNvSpPr txBox="1"/>
          <p:nvPr/>
        </p:nvSpPr>
        <p:spPr>
          <a:xfrm>
            <a:off x="-12700" y="228600"/>
            <a:ext cx="9144000" cy="584775"/>
          </a:xfrm>
          <a:prstGeom prst="rect">
            <a:avLst/>
          </a:prstGeom>
          <a:noFill/>
        </p:spPr>
        <p:txBody>
          <a:bodyPr wrap="square" rtlCol="0">
            <a:spAutoFit/>
          </a:bodyPr>
          <a:lstStyle/>
          <a:p>
            <a:pPr algn="ctr"/>
            <a:r>
              <a:rPr lang="en-US" sz="3200" b="1" dirty="0" smtClean="0">
                <a:solidFill>
                  <a:srgbClr val="C00000"/>
                </a:solidFill>
              </a:rPr>
              <a:t>II (2.2)</a:t>
            </a:r>
            <a:endParaRPr lang="en-US" sz="3200" b="1" dirty="0">
              <a:solidFill>
                <a:srgbClr val="C00000"/>
              </a:solidFill>
            </a:endParaRPr>
          </a:p>
        </p:txBody>
      </p:sp>
    </p:spTree>
    <p:extLst>
      <p:ext uri="{BB962C8B-B14F-4D97-AF65-F5344CB8AC3E}">
        <p14:creationId xmlns:p14="http://schemas.microsoft.com/office/powerpoint/2010/main" val="334940493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6"/>
          <p:cNvSpPr>
            <a:spLocks noChangeArrowheads="1"/>
          </p:cNvSpPr>
          <p:nvPr/>
        </p:nvSpPr>
        <p:spPr bwMode="auto">
          <a:xfrm>
            <a:off x="1066800" y="1066800"/>
            <a:ext cx="7162800" cy="3886200"/>
          </a:xfrm>
          <a:prstGeom prst="rect">
            <a:avLst/>
          </a:prstGeom>
          <a:noFill/>
          <a:ln w="28575">
            <a:noFill/>
            <a:miter lim="800000"/>
            <a:headEnd/>
            <a:tailEnd/>
          </a:ln>
        </p:spPr>
        <p:txBody>
          <a:bodyPr wrap="none" anchor="ctr"/>
          <a:lstStyle/>
          <a:p>
            <a:endParaRPr lang="en-US"/>
          </a:p>
        </p:txBody>
      </p:sp>
      <p:sp>
        <p:nvSpPr>
          <p:cNvPr id="27652" name="Content Placeholder 2"/>
          <p:cNvSpPr>
            <a:spLocks noGrp="1"/>
          </p:cNvSpPr>
          <p:nvPr>
            <p:ph idx="1"/>
          </p:nvPr>
        </p:nvSpPr>
        <p:spPr>
          <a:xfrm>
            <a:off x="76200" y="1143000"/>
            <a:ext cx="9055100" cy="5715000"/>
          </a:xfrm>
        </p:spPr>
        <p:txBody>
          <a:bodyPr>
            <a:normAutofit/>
          </a:bodyPr>
          <a:lstStyle/>
          <a:p>
            <a:pPr marL="0" lvl="0" indent="0">
              <a:spcBef>
                <a:spcPts val="0"/>
              </a:spcBef>
              <a:buNone/>
            </a:pPr>
            <a:r>
              <a:rPr lang="en-US" sz="2400" b="1" dirty="0" smtClean="0">
                <a:solidFill>
                  <a:srgbClr val="008000"/>
                </a:solidFill>
                <a:latin typeface="Calibri"/>
              </a:rPr>
              <a:t>A.  CONDITION PRECEDENT</a:t>
            </a:r>
            <a:endParaRPr lang="en-US" sz="2400" b="1" dirty="0">
              <a:solidFill>
                <a:srgbClr val="008000"/>
              </a:solidFill>
              <a:latin typeface="Calibri"/>
            </a:endParaRPr>
          </a:p>
          <a:p>
            <a:pPr marL="0" lvl="0" indent="0">
              <a:spcBef>
                <a:spcPts val="0"/>
              </a:spcBef>
              <a:buNone/>
            </a:pPr>
            <a:endParaRPr lang="en-US" sz="800" dirty="0">
              <a:solidFill>
                <a:srgbClr val="008000"/>
              </a:solidFill>
              <a:latin typeface="Calibri"/>
            </a:endParaRPr>
          </a:p>
          <a:p>
            <a:pPr lvl="0">
              <a:spcBef>
                <a:spcPts val="0"/>
              </a:spcBef>
            </a:pPr>
            <a:r>
              <a:rPr lang="en-US" sz="2400" dirty="0" smtClean="0">
                <a:solidFill>
                  <a:srgbClr val="008000"/>
                </a:solidFill>
                <a:latin typeface="Calibri"/>
              </a:rPr>
              <a:t>Unless a reversal management mechanism is in place at ERPA signature, the establishment of a </a:t>
            </a:r>
            <a:r>
              <a:rPr lang="en-US" sz="2400" b="1" dirty="0" smtClean="0">
                <a:solidFill>
                  <a:srgbClr val="008000"/>
                </a:solidFill>
                <a:latin typeface="Calibri"/>
              </a:rPr>
              <a:t>reversal management mechanism</a:t>
            </a:r>
            <a:r>
              <a:rPr lang="en-US" sz="2400" dirty="0" smtClean="0">
                <a:solidFill>
                  <a:srgbClr val="008000"/>
                </a:solidFill>
                <a:latin typeface="Calibri"/>
              </a:rPr>
              <a:t> could become a condition precedent for the sale and payment obligations under the ERPA to become effective.</a:t>
            </a:r>
          </a:p>
          <a:p>
            <a:pPr marL="0" lvl="0" indent="0">
              <a:spcBef>
                <a:spcPts val="0"/>
              </a:spcBef>
              <a:buNone/>
            </a:pPr>
            <a:endParaRPr lang="en-US" sz="800" dirty="0">
              <a:solidFill>
                <a:srgbClr val="008000"/>
              </a:solidFill>
              <a:latin typeface="Calibri"/>
            </a:endParaRPr>
          </a:p>
          <a:p>
            <a:pPr marL="0" lvl="0" indent="0">
              <a:spcBef>
                <a:spcPts val="0"/>
              </a:spcBef>
              <a:buNone/>
            </a:pPr>
            <a:r>
              <a:rPr lang="en-US" sz="2400" b="1" dirty="0" smtClean="0">
                <a:solidFill>
                  <a:srgbClr val="008000"/>
                </a:solidFill>
                <a:latin typeface="Calibri"/>
              </a:rPr>
              <a:t>B.  COVENANTS (GENERAL)</a:t>
            </a:r>
            <a:endParaRPr lang="en-US" sz="2400" b="1" dirty="0">
              <a:solidFill>
                <a:srgbClr val="008000"/>
              </a:solidFill>
              <a:latin typeface="Calibri"/>
            </a:endParaRPr>
          </a:p>
          <a:p>
            <a:pPr marL="231775" lvl="0" indent="-231775">
              <a:spcBef>
                <a:spcPts val="0"/>
              </a:spcBef>
            </a:pPr>
            <a:endParaRPr lang="en-US" sz="800" dirty="0">
              <a:solidFill>
                <a:srgbClr val="008000"/>
              </a:solidFill>
              <a:latin typeface="Calibri"/>
            </a:endParaRPr>
          </a:p>
          <a:p>
            <a:pPr lvl="0">
              <a:spcBef>
                <a:spcPts val="0"/>
              </a:spcBef>
            </a:pPr>
            <a:r>
              <a:rPr lang="en-US" sz="2400" dirty="0" smtClean="0">
                <a:solidFill>
                  <a:srgbClr val="008000"/>
                </a:solidFill>
                <a:latin typeface="Calibri"/>
              </a:rPr>
              <a:t>The Seller would have to:</a:t>
            </a:r>
          </a:p>
          <a:p>
            <a:pPr marL="0" lvl="0" indent="0">
              <a:spcBef>
                <a:spcPts val="0"/>
              </a:spcBef>
              <a:buNone/>
            </a:pPr>
            <a:endParaRPr lang="en-US" sz="800" dirty="0">
              <a:solidFill>
                <a:srgbClr val="008000"/>
              </a:solidFill>
              <a:latin typeface="Calibri"/>
            </a:endParaRPr>
          </a:p>
          <a:p>
            <a:pPr marL="685800" lvl="0">
              <a:spcBef>
                <a:spcPts val="0"/>
              </a:spcBef>
              <a:buFont typeface="Wingdings" pitchFamily="2" charset="2"/>
              <a:buChar char="Ø"/>
            </a:pPr>
            <a:r>
              <a:rPr lang="en-US" sz="2400" dirty="0" smtClean="0">
                <a:solidFill>
                  <a:srgbClr val="008000"/>
                </a:solidFill>
                <a:latin typeface="Calibri"/>
              </a:rPr>
              <a:t>Implement and operate the reversal management mechanism in accordance with </a:t>
            </a:r>
            <a:r>
              <a:rPr lang="en-US" sz="2400" b="1" dirty="0" smtClean="0">
                <a:solidFill>
                  <a:srgbClr val="008000"/>
                </a:solidFill>
                <a:latin typeface="Calibri"/>
              </a:rPr>
              <a:t>best practices</a:t>
            </a:r>
          </a:p>
          <a:p>
            <a:pPr marL="685800" lvl="0">
              <a:spcBef>
                <a:spcPts val="0"/>
              </a:spcBef>
              <a:buFont typeface="Wingdings" pitchFamily="2" charset="2"/>
              <a:buChar char="Ø"/>
            </a:pPr>
            <a:r>
              <a:rPr lang="en-US" sz="2400" b="1" dirty="0" smtClean="0">
                <a:solidFill>
                  <a:srgbClr val="008000"/>
                </a:solidFill>
                <a:latin typeface="Calibri"/>
              </a:rPr>
              <a:t>Inform</a:t>
            </a:r>
            <a:r>
              <a:rPr lang="en-US" sz="2400" dirty="0" smtClean="0">
                <a:solidFill>
                  <a:srgbClr val="008000"/>
                </a:solidFill>
                <a:latin typeface="Calibri"/>
              </a:rPr>
              <a:t> the Trustee if events occur that have the potential to (1) result in a Reversal and/or (2) negatively affect the risk mitigation assurance level provided by such mechanism </a:t>
            </a:r>
          </a:p>
          <a:p>
            <a:pPr marL="685800" lvl="0">
              <a:spcBef>
                <a:spcPts val="0"/>
              </a:spcBef>
              <a:buFont typeface="Wingdings" pitchFamily="2" charset="2"/>
              <a:buChar char="Ø"/>
            </a:pPr>
            <a:r>
              <a:rPr lang="en-US" sz="2400" b="1" dirty="0" smtClean="0">
                <a:solidFill>
                  <a:srgbClr val="008000"/>
                </a:solidFill>
                <a:latin typeface="Calibri"/>
              </a:rPr>
              <a:t>Report</a:t>
            </a:r>
            <a:r>
              <a:rPr lang="en-US" sz="2400" dirty="0" smtClean="0">
                <a:solidFill>
                  <a:srgbClr val="008000"/>
                </a:solidFill>
                <a:latin typeface="Calibri"/>
              </a:rPr>
              <a:t> on the status of the reversal management mechanism periodically</a:t>
            </a:r>
          </a:p>
          <a:p>
            <a:pPr marL="0" lvl="0" indent="0">
              <a:spcBef>
                <a:spcPts val="0"/>
              </a:spcBef>
              <a:buNone/>
            </a:pPr>
            <a:endParaRPr lang="en-US" sz="2200" dirty="0">
              <a:solidFill>
                <a:srgbClr val="008000"/>
              </a:solidFill>
              <a:latin typeface="Calibri"/>
            </a:endParaRPr>
          </a:p>
        </p:txBody>
      </p:sp>
      <p:sp>
        <p:nvSpPr>
          <p:cNvPr id="5" name="Slide Number Placeholder 7"/>
          <p:cNvSpPr txBox="1">
            <a:spLocks/>
          </p:cNvSpPr>
          <p:nvPr/>
        </p:nvSpPr>
        <p:spPr>
          <a:xfrm>
            <a:off x="8153400" y="6356350"/>
            <a:ext cx="685800" cy="501650"/>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AE587A-CACC-4F44-9A95-A328C995E06C}" type="slidenum">
              <a:rPr kumimoji="0" lang="en-US" sz="1800" b="0" i="0" u="none" strike="noStrike" kern="1200" cap="none" spc="0" normalizeH="0" baseline="0" noProof="0" smtClean="0">
                <a:ln>
                  <a:noFill/>
                </a:ln>
                <a:solidFill>
                  <a:schemeClr val="tx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800" b="0" i="0" u="none" strike="noStrike" kern="1200" cap="none" spc="0" normalizeH="0" baseline="0" noProof="0" dirty="0">
              <a:ln>
                <a:noFill/>
              </a:ln>
              <a:solidFill>
                <a:schemeClr val="tx1"/>
              </a:solidFill>
              <a:effectLst/>
              <a:uLnTx/>
              <a:uFillTx/>
              <a:latin typeface="+mn-lt"/>
              <a:ea typeface="+mn-ea"/>
              <a:cs typeface="+mn-cs"/>
            </a:endParaRPr>
          </a:p>
        </p:txBody>
      </p:sp>
      <p:sp>
        <p:nvSpPr>
          <p:cNvPr id="6" name="TextBox 5"/>
          <p:cNvSpPr txBox="1"/>
          <p:nvPr/>
        </p:nvSpPr>
        <p:spPr>
          <a:xfrm>
            <a:off x="-12700" y="0"/>
            <a:ext cx="9144000" cy="1077218"/>
          </a:xfrm>
          <a:prstGeom prst="rect">
            <a:avLst/>
          </a:prstGeom>
          <a:noFill/>
        </p:spPr>
        <p:txBody>
          <a:bodyPr wrap="square" rtlCol="0">
            <a:spAutoFit/>
          </a:bodyPr>
          <a:lstStyle/>
          <a:p>
            <a:pPr algn="ctr"/>
            <a:r>
              <a:rPr lang="en-US" sz="3200" b="1" dirty="0" smtClean="0">
                <a:solidFill>
                  <a:srgbClr val="C00000"/>
                </a:solidFill>
              </a:rPr>
              <a:t>Reversal Management Mechanism (1)</a:t>
            </a:r>
          </a:p>
          <a:p>
            <a:pPr algn="ctr"/>
            <a:r>
              <a:rPr lang="en-US" sz="3200" b="1" dirty="0" smtClean="0">
                <a:solidFill>
                  <a:srgbClr val="C00000"/>
                </a:solidFill>
              </a:rPr>
              <a:t>- Implications on FCPF ERPA General Conditions -</a:t>
            </a:r>
            <a:endParaRPr lang="en-US" sz="3200" b="1" dirty="0">
              <a:solidFill>
                <a:srgbClr val="C00000"/>
              </a:solidFill>
            </a:endParaRPr>
          </a:p>
        </p:txBody>
      </p:sp>
    </p:spTree>
    <p:extLst>
      <p:ext uri="{BB962C8B-B14F-4D97-AF65-F5344CB8AC3E}">
        <p14:creationId xmlns:p14="http://schemas.microsoft.com/office/powerpoint/2010/main" val="264640728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6"/>
          <p:cNvSpPr>
            <a:spLocks noChangeArrowheads="1"/>
          </p:cNvSpPr>
          <p:nvPr/>
        </p:nvSpPr>
        <p:spPr bwMode="auto">
          <a:xfrm>
            <a:off x="1066800" y="1066800"/>
            <a:ext cx="7162800" cy="3886200"/>
          </a:xfrm>
          <a:prstGeom prst="rect">
            <a:avLst/>
          </a:prstGeom>
          <a:noFill/>
          <a:ln w="28575">
            <a:noFill/>
            <a:miter lim="800000"/>
            <a:headEnd/>
            <a:tailEnd/>
          </a:ln>
        </p:spPr>
        <p:txBody>
          <a:bodyPr wrap="none" anchor="ctr"/>
          <a:lstStyle/>
          <a:p>
            <a:endParaRPr lang="en-US"/>
          </a:p>
        </p:txBody>
      </p:sp>
      <p:sp>
        <p:nvSpPr>
          <p:cNvPr id="27652" name="Content Placeholder 2"/>
          <p:cNvSpPr>
            <a:spLocks noGrp="1"/>
          </p:cNvSpPr>
          <p:nvPr>
            <p:ph idx="1"/>
          </p:nvPr>
        </p:nvSpPr>
        <p:spPr>
          <a:xfrm>
            <a:off x="-12700" y="1066800"/>
            <a:ext cx="9004300" cy="5791200"/>
          </a:xfrm>
        </p:spPr>
        <p:txBody>
          <a:bodyPr>
            <a:normAutofit/>
          </a:bodyPr>
          <a:lstStyle/>
          <a:p>
            <a:pPr marL="0" lvl="0" indent="0">
              <a:spcBef>
                <a:spcPts val="0"/>
              </a:spcBef>
              <a:buNone/>
            </a:pPr>
            <a:r>
              <a:rPr lang="en-US" sz="2400" b="1" dirty="0" smtClean="0">
                <a:solidFill>
                  <a:srgbClr val="008000"/>
                </a:solidFill>
                <a:latin typeface="Calibri"/>
              </a:rPr>
              <a:t>C.  COVENANTS (‘ER PROGRAM CF BUFFER’-SPECIFIC)</a:t>
            </a:r>
            <a:endParaRPr lang="en-US" sz="2400" b="1" dirty="0">
              <a:solidFill>
                <a:srgbClr val="008000"/>
              </a:solidFill>
              <a:latin typeface="Calibri"/>
            </a:endParaRPr>
          </a:p>
          <a:p>
            <a:pPr marL="231775" lvl="0" indent="-231775">
              <a:spcBef>
                <a:spcPts val="0"/>
              </a:spcBef>
            </a:pPr>
            <a:endParaRPr lang="en-US" sz="1000" dirty="0">
              <a:solidFill>
                <a:srgbClr val="008000"/>
              </a:solidFill>
              <a:latin typeface="Calibri"/>
            </a:endParaRPr>
          </a:p>
          <a:p>
            <a:pPr lvl="0">
              <a:spcBef>
                <a:spcPts val="0"/>
              </a:spcBef>
            </a:pPr>
            <a:r>
              <a:rPr lang="en-US" sz="2400" dirty="0" smtClean="0">
                <a:solidFill>
                  <a:srgbClr val="008000"/>
                </a:solidFill>
                <a:latin typeface="Calibri"/>
              </a:rPr>
              <a:t>If ‘ER Program CF Buffer’ is the reversal management mechanism, at </a:t>
            </a:r>
            <a:r>
              <a:rPr lang="en-US" sz="2400" b="1" dirty="0" smtClean="0">
                <a:solidFill>
                  <a:srgbClr val="008000"/>
                </a:solidFill>
                <a:latin typeface="Calibri"/>
              </a:rPr>
              <a:t>each time of ER transfer</a:t>
            </a:r>
            <a:r>
              <a:rPr lang="en-US" sz="2400" dirty="0" smtClean="0">
                <a:solidFill>
                  <a:srgbClr val="008000"/>
                </a:solidFill>
                <a:latin typeface="Calibri"/>
              </a:rPr>
              <a:t>, Seller would </a:t>
            </a:r>
            <a:r>
              <a:rPr lang="en-US" sz="2400" b="1" dirty="0" smtClean="0">
                <a:solidFill>
                  <a:srgbClr val="008000"/>
                </a:solidFill>
                <a:latin typeface="Calibri"/>
              </a:rPr>
              <a:t>deposit</a:t>
            </a:r>
            <a:r>
              <a:rPr lang="en-US" sz="2400" dirty="0" smtClean="0">
                <a:solidFill>
                  <a:srgbClr val="008000"/>
                </a:solidFill>
                <a:latin typeface="Calibri"/>
              </a:rPr>
              <a:t> additional amount of ERs (equivalent to </a:t>
            </a:r>
            <a:r>
              <a:rPr lang="en-US" sz="2400" b="1" dirty="0" smtClean="0">
                <a:solidFill>
                  <a:srgbClr val="008000"/>
                </a:solidFill>
                <a:latin typeface="Calibri"/>
              </a:rPr>
              <a:t>10-40%</a:t>
            </a:r>
            <a:r>
              <a:rPr lang="en-US" sz="2400" dirty="0" smtClean="0">
                <a:solidFill>
                  <a:srgbClr val="008000"/>
                </a:solidFill>
                <a:latin typeface="Calibri"/>
              </a:rPr>
              <a:t> of the amount of ERs transferred to the Carbon Fund) </a:t>
            </a:r>
            <a:r>
              <a:rPr lang="en-US" sz="2400" b="1" dirty="0" smtClean="0">
                <a:solidFill>
                  <a:srgbClr val="008000"/>
                </a:solidFill>
                <a:latin typeface="Calibri"/>
              </a:rPr>
              <a:t>into the ER Program CF Buffer </a:t>
            </a:r>
            <a:r>
              <a:rPr lang="en-US" sz="2400" dirty="0" smtClean="0">
                <a:solidFill>
                  <a:srgbClr val="008000"/>
                </a:solidFill>
                <a:latin typeface="Calibri"/>
              </a:rPr>
              <a:t>as Buffer ERs.</a:t>
            </a:r>
          </a:p>
          <a:p>
            <a:pPr marL="0" lvl="0" indent="0">
              <a:spcBef>
                <a:spcPts val="0"/>
              </a:spcBef>
              <a:buNone/>
            </a:pPr>
            <a:endParaRPr lang="en-US" sz="1000" dirty="0" smtClean="0">
              <a:solidFill>
                <a:srgbClr val="008000"/>
              </a:solidFill>
              <a:latin typeface="Calibri"/>
            </a:endParaRPr>
          </a:p>
          <a:p>
            <a:pPr lvl="0">
              <a:spcBef>
                <a:spcPts val="0"/>
              </a:spcBef>
            </a:pPr>
            <a:r>
              <a:rPr lang="en-US" sz="2400" dirty="0" smtClean="0">
                <a:solidFill>
                  <a:srgbClr val="008000"/>
                </a:solidFill>
                <a:latin typeface="Calibri"/>
              </a:rPr>
              <a:t>Buffer ERs would be </a:t>
            </a:r>
            <a:r>
              <a:rPr lang="en-US" sz="2400" b="1" dirty="0" smtClean="0">
                <a:solidFill>
                  <a:srgbClr val="008000"/>
                </a:solidFill>
                <a:latin typeface="Calibri"/>
              </a:rPr>
              <a:t>different</a:t>
            </a:r>
            <a:r>
              <a:rPr lang="en-US" sz="2400" dirty="0" smtClean="0">
                <a:solidFill>
                  <a:srgbClr val="008000"/>
                </a:solidFill>
                <a:latin typeface="Calibri"/>
              </a:rPr>
              <a:t> </a:t>
            </a:r>
            <a:r>
              <a:rPr lang="en-US" sz="2400" b="1" dirty="0" smtClean="0">
                <a:solidFill>
                  <a:srgbClr val="008000"/>
                </a:solidFill>
                <a:latin typeface="Calibri"/>
              </a:rPr>
              <a:t>from</a:t>
            </a:r>
            <a:r>
              <a:rPr lang="en-US" sz="2400" dirty="0" smtClean="0">
                <a:solidFill>
                  <a:srgbClr val="008000"/>
                </a:solidFill>
                <a:latin typeface="Calibri"/>
              </a:rPr>
              <a:t> and </a:t>
            </a:r>
            <a:r>
              <a:rPr lang="en-US" sz="2400" b="1" dirty="0" smtClean="0">
                <a:solidFill>
                  <a:srgbClr val="008000"/>
                </a:solidFill>
                <a:latin typeface="Calibri"/>
              </a:rPr>
              <a:t>additional to </a:t>
            </a:r>
            <a:r>
              <a:rPr lang="en-US" sz="2400" dirty="0" smtClean="0">
                <a:solidFill>
                  <a:srgbClr val="008000"/>
                </a:solidFill>
                <a:latin typeface="Calibri"/>
              </a:rPr>
              <a:t>Contract ERs.</a:t>
            </a:r>
          </a:p>
          <a:p>
            <a:pPr marL="0" lvl="0" indent="0">
              <a:spcBef>
                <a:spcPts val="0"/>
              </a:spcBef>
              <a:buNone/>
            </a:pPr>
            <a:endParaRPr lang="en-US" sz="1000" b="1" dirty="0">
              <a:solidFill>
                <a:srgbClr val="008000"/>
              </a:solidFill>
              <a:latin typeface="Calibri"/>
            </a:endParaRPr>
          </a:p>
          <a:p>
            <a:pPr lvl="0">
              <a:spcBef>
                <a:spcPts val="0"/>
              </a:spcBef>
            </a:pPr>
            <a:r>
              <a:rPr lang="en-US" sz="2400" b="1" dirty="0" smtClean="0">
                <a:solidFill>
                  <a:srgbClr val="008000"/>
                </a:solidFill>
                <a:latin typeface="Calibri"/>
              </a:rPr>
              <a:t>No extra payment </a:t>
            </a:r>
            <a:r>
              <a:rPr lang="en-US" sz="2400" dirty="0" smtClean="0">
                <a:solidFill>
                  <a:srgbClr val="008000"/>
                </a:solidFill>
                <a:latin typeface="Calibri"/>
              </a:rPr>
              <a:t>would be required for Buffer ERs.</a:t>
            </a:r>
          </a:p>
          <a:p>
            <a:pPr marL="0" lvl="0" indent="0">
              <a:spcBef>
                <a:spcPts val="0"/>
              </a:spcBef>
              <a:buNone/>
            </a:pPr>
            <a:endParaRPr lang="en-US" sz="1000" dirty="0" smtClean="0">
              <a:solidFill>
                <a:srgbClr val="008000"/>
              </a:solidFill>
              <a:latin typeface="Calibri"/>
            </a:endParaRPr>
          </a:p>
          <a:p>
            <a:pPr lvl="0">
              <a:spcBef>
                <a:spcPts val="0"/>
              </a:spcBef>
            </a:pPr>
            <a:r>
              <a:rPr lang="en-US" sz="2400" dirty="0" smtClean="0">
                <a:solidFill>
                  <a:srgbClr val="008000"/>
                </a:solidFill>
                <a:latin typeface="Calibri"/>
              </a:rPr>
              <a:t>The ER Program CF Buffer covers </a:t>
            </a:r>
            <a:r>
              <a:rPr lang="en-US" sz="2400" b="1" dirty="0" smtClean="0">
                <a:solidFill>
                  <a:srgbClr val="008000"/>
                </a:solidFill>
                <a:latin typeface="Calibri"/>
              </a:rPr>
              <a:t>intentional and un-intentional Reversal events</a:t>
            </a:r>
            <a:r>
              <a:rPr lang="en-US" sz="2400" dirty="0" smtClean="0">
                <a:solidFill>
                  <a:srgbClr val="008000"/>
                </a:solidFill>
                <a:latin typeface="Calibri"/>
              </a:rPr>
              <a:t>,</a:t>
            </a:r>
            <a:r>
              <a:rPr lang="en-US" sz="2400" b="1" dirty="0">
                <a:solidFill>
                  <a:srgbClr val="008000"/>
                </a:solidFill>
                <a:latin typeface="Calibri"/>
              </a:rPr>
              <a:t> </a:t>
            </a:r>
            <a:r>
              <a:rPr lang="en-US" sz="2400" dirty="0" smtClean="0">
                <a:solidFill>
                  <a:srgbClr val="008000"/>
                </a:solidFill>
                <a:latin typeface="Calibri"/>
              </a:rPr>
              <a:t>provided that Seller is in full compliance with its ERPA obligations</a:t>
            </a:r>
            <a:r>
              <a:rPr lang="en-US" sz="2200" dirty="0" smtClean="0">
                <a:solidFill>
                  <a:srgbClr val="008000"/>
                </a:solidFill>
                <a:latin typeface="Calibri"/>
              </a:rPr>
              <a:t>.</a:t>
            </a:r>
            <a:endParaRPr lang="en-US" sz="2200" dirty="0">
              <a:solidFill>
                <a:srgbClr val="008000"/>
              </a:solidFill>
              <a:latin typeface="Calibri"/>
            </a:endParaRPr>
          </a:p>
        </p:txBody>
      </p:sp>
      <p:sp>
        <p:nvSpPr>
          <p:cNvPr id="5" name="Slide Number Placeholder 7"/>
          <p:cNvSpPr txBox="1">
            <a:spLocks/>
          </p:cNvSpPr>
          <p:nvPr/>
        </p:nvSpPr>
        <p:spPr>
          <a:xfrm>
            <a:off x="8153400" y="6356350"/>
            <a:ext cx="685800" cy="501650"/>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AE587A-CACC-4F44-9A95-A328C995E06C}" type="slidenum">
              <a:rPr kumimoji="0" lang="en-US" sz="1800" b="0" i="0" u="none" strike="noStrike" kern="1200" cap="none" spc="0" normalizeH="0" baseline="0" noProof="0" smtClean="0">
                <a:ln>
                  <a:noFill/>
                </a:ln>
                <a:solidFill>
                  <a:schemeClr val="tx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800" b="0" i="0" u="none" strike="noStrike" kern="1200" cap="none" spc="0" normalizeH="0" baseline="0" noProof="0" dirty="0">
              <a:ln>
                <a:noFill/>
              </a:ln>
              <a:solidFill>
                <a:schemeClr val="tx1"/>
              </a:solidFill>
              <a:effectLst/>
              <a:uLnTx/>
              <a:uFillTx/>
              <a:latin typeface="+mn-lt"/>
              <a:ea typeface="+mn-ea"/>
              <a:cs typeface="+mn-cs"/>
            </a:endParaRPr>
          </a:p>
        </p:txBody>
      </p:sp>
      <p:sp>
        <p:nvSpPr>
          <p:cNvPr id="6" name="TextBox 5"/>
          <p:cNvSpPr txBox="1"/>
          <p:nvPr/>
        </p:nvSpPr>
        <p:spPr>
          <a:xfrm>
            <a:off x="-12700" y="0"/>
            <a:ext cx="9144000" cy="1077218"/>
          </a:xfrm>
          <a:prstGeom prst="rect">
            <a:avLst/>
          </a:prstGeom>
          <a:noFill/>
        </p:spPr>
        <p:txBody>
          <a:bodyPr wrap="square" rtlCol="0">
            <a:spAutoFit/>
          </a:bodyPr>
          <a:lstStyle/>
          <a:p>
            <a:pPr algn="ctr"/>
            <a:r>
              <a:rPr lang="en-US" sz="3200" b="1" dirty="0" smtClean="0">
                <a:solidFill>
                  <a:srgbClr val="C00000"/>
                </a:solidFill>
              </a:rPr>
              <a:t>Reversal Management Mechanism (2)</a:t>
            </a:r>
          </a:p>
          <a:p>
            <a:pPr algn="ctr"/>
            <a:r>
              <a:rPr lang="en-US" sz="3200" b="1" dirty="0" smtClean="0">
                <a:solidFill>
                  <a:srgbClr val="C00000"/>
                </a:solidFill>
              </a:rPr>
              <a:t>- Implications on FCPF ERPA General Conditions -</a:t>
            </a:r>
            <a:endParaRPr lang="en-US" sz="3200" b="1" dirty="0">
              <a:solidFill>
                <a:srgbClr val="C00000"/>
              </a:solidFill>
            </a:endParaRPr>
          </a:p>
        </p:txBody>
      </p:sp>
    </p:spTree>
    <p:extLst>
      <p:ext uri="{BB962C8B-B14F-4D97-AF65-F5344CB8AC3E}">
        <p14:creationId xmlns:p14="http://schemas.microsoft.com/office/powerpoint/2010/main" val="266114907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6"/>
          <p:cNvSpPr>
            <a:spLocks noChangeArrowheads="1"/>
          </p:cNvSpPr>
          <p:nvPr/>
        </p:nvSpPr>
        <p:spPr bwMode="auto">
          <a:xfrm>
            <a:off x="1066800" y="1066800"/>
            <a:ext cx="7162800" cy="3886200"/>
          </a:xfrm>
          <a:prstGeom prst="rect">
            <a:avLst/>
          </a:prstGeom>
          <a:noFill/>
          <a:ln w="28575">
            <a:noFill/>
            <a:miter lim="800000"/>
            <a:headEnd/>
            <a:tailEnd/>
          </a:ln>
        </p:spPr>
        <p:txBody>
          <a:bodyPr wrap="none" anchor="ctr"/>
          <a:lstStyle/>
          <a:p>
            <a:endParaRPr lang="en-US"/>
          </a:p>
        </p:txBody>
      </p:sp>
      <p:sp>
        <p:nvSpPr>
          <p:cNvPr id="27652" name="Content Placeholder 2"/>
          <p:cNvSpPr>
            <a:spLocks noGrp="1"/>
          </p:cNvSpPr>
          <p:nvPr>
            <p:ph idx="1"/>
          </p:nvPr>
        </p:nvSpPr>
        <p:spPr>
          <a:xfrm>
            <a:off x="0" y="1066800"/>
            <a:ext cx="8991600" cy="5791200"/>
          </a:xfrm>
        </p:spPr>
        <p:txBody>
          <a:bodyPr>
            <a:normAutofit lnSpcReduction="10000"/>
          </a:bodyPr>
          <a:lstStyle/>
          <a:p>
            <a:pPr marL="0" lvl="0" indent="0">
              <a:spcBef>
                <a:spcPts val="0"/>
              </a:spcBef>
              <a:buNone/>
            </a:pPr>
            <a:r>
              <a:rPr lang="en-US" sz="2400" b="1" dirty="0">
                <a:solidFill>
                  <a:srgbClr val="008000"/>
                </a:solidFill>
                <a:latin typeface="Calibri"/>
              </a:rPr>
              <a:t>D</a:t>
            </a:r>
            <a:r>
              <a:rPr lang="en-US" sz="2400" b="1" dirty="0" smtClean="0">
                <a:solidFill>
                  <a:srgbClr val="008000"/>
                </a:solidFill>
                <a:latin typeface="Calibri"/>
              </a:rPr>
              <a:t>.  REMEDIES</a:t>
            </a:r>
            <a:endParaRPr lang="en-US" sz="2400" b="1" dirty="0">
              <a:solidFill>
                <a:srgbClr val="008000"/>
              </a:solidFill>
              <a:latin typeface="Calibri"/>
            </a:endParaRPr>
          </a:p>
          <a:p>
            <a:pPr marL="231775" lvl="0" indent="-231775">
              <a:spcBef>
                <a:spcPts val="0"/>
              </a:spcBef>
            </a:pPr>
            <a:endParaRPr lang="en-US" sz="1000" dirty="0">
              <a:solidFill>
                <a:srgbClr val="008000"/>
              </a:solidFill>
              <a:latin typeface="Calibri"/>
            </a:endParaRPr>
          </a:p>
          <a:p>
            <a:pPr>
              <a:spcBef>
                <a:spcPts val="0"/>
              </a:spcBef>
            </a:pPr>
            <a:r>
              <a:rPr lang="en-US" sz="2300" dirty="0" smtClean="0">
                <a:solidFill>
                  <a:srgbClr val="008000"/>
                </a:solidFill>
                <a:latin typeface="Calibri"/>
              </a:rPr>
              <a:t>In </a:t>
            </a:r>
            <a:r>
              <a:rPr lang="en-US" sz="2300" dirty="0">
                <a:solidFill>
                  <a:srgbClr val="008000"/>
                </a:solidFill>
                <a:latin typeface="Calibri"/>
              </a:rPr>
              <a:t>the event of a Reversal event during the ERPA term, any </a:t>
            </a:r>
            <a:r>
              <a:rPr lang="en-US" sz="2300" b="1" dirty="0">
                <a:solidFill>
                  <a:srgbClr val="008000"/>
                </a:solidFill>
                <a:latin typeface="Calibri"/>
              </a:rPr>
              <a:t>reversal management mechanism</a:t>
            </a:r>
            <a:r>
              <a:rPr lang="en-US" sz="2300" dirty="0">
                <a:solidFill>
                  <a:srgbClr val="008000"/>
                </a:solidFill>
                <a:latin typeface="Calibri"/>
              </a:rPr>
              <a:t> put in place will be </a:t>
            </a:r>
            <a:r>
              <a:rPr lang="en-US" sz="2300" b="1" dirty="0">
                <a:solidFill>
                  <a:srgbClr val="008000"/>
                </a:solidFill>
                <a:latin typeface="Calibri"/>
              </a:rPr>
              <a:t>used</a:t>
            </a:r>
            <a:r>
              <a:rPr lang="en-US" sz="2300" dirty="0">
                <a:solidFill>
                  <a:srgbClr val="008000"/>
                </a:solidFill>
                <a:latin typeface="Calibri"/>
              </a:rPr>
              <a:t> to ensure that </a:t>
            </a:r>
            <a:r>
              <a:rPr lang="en-US" sz="2300" dirty="0" smtClean="0">
                <a:solidFill>
                  <a:srgbClr val="008000"/>
                </a:solidFill>
                <a:latin typeface="Calibri"/>
              </a:rPr>
              <a:t>validity </a:t>
            </a:r>
            <a:r>
              <a:rPr lang="en-US" sz="2300" dirty="0">
                <a:solidFill>
                  <a:srgbClr val="008000"/>
                </a:solidFill>
                <a:latin typeface="Calibri"/>
              </a:rPr>
              <a:t>of any previously transferred ERs remains </a:t>
            </a:r>
            <a:r>
              <a:rPr lang="en-US" sz="2300" dirty="0" smtClean="0">
                <a:solidFill>
                  <a:srgbClr val="008000"/>
                </a:solidFill>
                <a:latin typeface="Calibri"/>
              </a:rPr>
              <a:t>unaffected.</a:t>
            </a:r>
            <a:endParaRPr lang="en-US" sz="2300" dirty="0">
              <a:solidFill>
                <a:srgbClr val="008000"/>
              </a:solidFill>
              <a:latin typeface="Calibri"/>
            </a:endParaRPr>
          </a:p>
          <a:p>
            <a:pPr marL="0" lvl="0" indent="0">
              <a:spcBef>
                <a:spcPts val="0"/>
              </a:spcBef>
              <a:buNone/>
            </a:pPr>
            <a:endParaRPr lang="en-US" sz="1000" dirty="0" smtClean="0">
              <a:solidFill>
                <a:srgbClr val="008000"/>
              </a:solidFill>
              <a:latin typeface="Calibri"/>
            </a:endParaRPr>
          </a:p>
          <a:p>
            <a:pPr>
              <a:spcBef>
                <a:spcPts val="0"/>
              </a:spcBef>
            </a:pPr>
            <a:r>
              <a:rPr lang="en-US" sz="2300" b="1" dirty="0">
                <a:solidFill>
                  <a:srgbClr val="008000"/>
                </a:solidFill>
                <a:latin typeface="Calibri"/>
              </a:rPr>
              <a:t>In case of an ER Program </a:t>
            </a:r>
            <a:r>
              <a:rPr lang="en-US" sz="2300" b="1" dirty="0" smtClean="0">
                <a:solidFill>
                  <a:srgbClr val="008000"/>
                </a:solidFill>
                <a:latin typeface="Calibri"/>
              </a:rPr>
              <a:t>CF Buffer</a:t>
            </a:r>
            <a:r>
              <a:rPr lang="en-US" sz="2300" dirty="0">
                <a:solidFill>
                  <a:srgbClr val="008000"/>
                </a:solidFill>
                <a:latin typeface="Calibri"/>
              </a:rPr>
              <a:t>, an amount of </a:t>
            </a:r>
            <a:r>
              <a:rPr lang="en-US" sz="2300" b="1" dirty="0">
                <a:solidFill>
                  <a:srgbClr val="008000"/>
                </a:solidFill>
                <a:latin typeface="Calibri"/>
              </a:rPr>
              <a:t>Buffer ERs </a:t>
            </a:r>
            <a:r>
              <a:rPr lang="en-US" sz="2300" dirty="0">
                <a:solidFill>
                  <a:srgbClr val="008000"/>
                </a:solidFill>
                <a:latin typeface="Calibri"/>
              </a:rPr>
              <a:t>equivalent to the amount of previously transferred ERs that is affected by the Reversal event would be </a:t>
            </a:r>
            <a:r>
              <a:rPr lang="en-US" sz="2300" b="1" dirty="0">
                <a:solidFill>
                  <a:srgbClr val="008000"/>
                </a:solidFill>
                <a:latin typeface="Calibri"/>
              </a:rPr>
              <a:t>released</a:t>
            </a:r>
            <a:r>
              <a:rPr lang="en-US" sz="2300" dirty="0">
                <a:solidFill>
                  <a:srgbClr val="008000"/>
                </a:solidFill>
                <a:latin typeface="Calibri"/>
              </a:rPr>
              <a:t> from the ER Program </a:t>
            </a:r>
            <a:r>
              <a:rPr lang="en-US" sz="2300" dirty="0" smtClean="0">
                <a:solidFill>
                  <a:srgbClr val="008000"/>
                </a:solidFill>
                <a:latin typeface="Calibri"/>
              </a:rPr>
              <a:t>CF Buffer </a:t>
            </a:r>
            <a:r>
              <a:rPr lang="en-US" sz="2300" dirty="0">
                <a:solidFill>
                  <a:srgbClr val="008000"/>
                </a:solidFill>
                <a:latin typeface="Calibri"/>
              </a:rPr>
              <a:t>and be </a:t>
            </a:r>
            <a:r>
              <a:rPr lang="en-US" sz="2300" b="1" dirty="0">
                <a:solidFill>
                  <a:srgbClr val="008000"/>
                </a:solidFill>
                <a:latin typeface="Calibri"/>
              </a:rPr>
              <a:t>cancelled</a:t>
            </a:r>
            <a:r>
              <a:rPr lang="en-US" sz="2300" dirty="0">
                <a:solidFill>
                  <a:srgbClr val="008000"/>
                </a:solidFill>
                <a:latin typeface="Calibri"/>
              </a:rPr>
              <a:t>.</a:t>
            </a:r>
          </a:p>
          <a:p>
            <a:pPr marL="0" lvl="0" indent="0">
              <a:spcBef>
                <a:spcPts val="0"/>
              </a:spcBef>
              <a:buNone/>
            </a:pPr>
            <a:endParaRPr lang="en-US" sz="1000" b="1" dirty="0">
              <a:solidFill>
                <a:srgbClr val="008000"/>
              </a:solidFill>
              <a:latin typeface="Calibri"/>
            </a:endParaRPr>
          </a:p>
          <a:p>
            <a:pPr>
              <a:spcBef>
                <a:spcPts val="0"/>
              </a:spcBef>
            </a:pPr>
            <a:r>
              <a:rPr lang="en-US" sz="2300" dirty="0" smtClean="0">
                <a:solidFill>
                  <a:srgbClr val="008000"/>
                </a:solidFill>
                <a:latin typeface="Calibri"/>
              </a:rPr>
              <a:t>If </a:t>
            </a:r>
            <a:r>
              <a:rPr lang="en-US" sz="2300" dirty="0">
                <a:solidFill>
                  <a:srgbClr val="008000"/>
                </a:solidFill>
                <a:latin typeface="Calibri"/>
              </a:rPr>
              <a:t>the reversal management </a:t>
            </a:r>
            <a:r>
              <a:rPr lang="en-US" sz="2300" dirty="0" smtClean="0">
                <a:solidFill>
                  <a:srgbClr val="008000"/>
                </a:solidFill>
                <a:latin typeface="Calibri"/>
              </a:rPr>
              <a:t>mechanism(s) </a:t>
            </a:r>
            <a:r>
              <a:rPr lang="en-US" sz="2300" b="1" dirty="0">
                <a:solidFill>
                  <a:srgbClr val="008000"/>
                </a:solidFill>
                <a:latin typeface="Calibri"/>
              </a:rPr>
              <a:t>do not suffice </a:t>
            </a:r>
            <a:r>
              <a:rPr lang="en-US" sz="2300" dirty="0">
                <a:solidFill>
                  <a:srgbClr val="008000"/>
                </a:solidFill>
                <a:latin typeface="Calibri"/>
              </a:rPr>
              <a:t>to ensure the continued validity of all previously transferred ERs during the ERPA term, the Buyer </a:t>
            </a:r>
            <a:r>
              <a:rPr lang="en-US" sz="2300" dirty="0" smtClean="0">
                <a:solidFill>
                  <a:srgbClr val="008000"/>
                </a:solidFill>
                <a:latin typeface="Calibri"/>
              </a:rPr>
              <a:t>may exercise the following </a:t>
            </a:r>
            <a:r>
              <a:rPr lang="en-US" sz="2300" b="1" dirty="0" smtClean="0">
                <a:solidFill>
                  <a:srgbClr val="008000"/>
                </a:solidFill>
                <a:latin typeface="Calibri"/>
              </a:rPr>
              <a:t>remedies</a:t>
            </a:r>
            <a:r>
              <a:rPr lang="en-US" sz="2300" dirty="0" smtClean="0">
                <a:solidFill>
                  <a:srgbClr val="008000"/>
                </a:solidFill>
                <a:latin typeface="Calibri"/>
              </a:rPr>
              <a:t>:</a:t>
            </a:r>
          </a:p>
          <a:p>
            <a:pPr marL="0" indent="0">
              <a:spcBef>
                <a:spcPts val="0"/>
              </a:spcBef>
              <a:buNone/>
            </a:pPr>
            <a:endParaRPr lang="en-US" sz="1000" dirty="0" smtClean="0">
              <a:solidFill>
                <a:srgbClr val="008000"/>
              </a:solidFill>
              <a:latin typeface="Calibri"/>
            </a:endParaRPr>
          </a:p>
          <a:p>
            <a:pPr indent="0">
              <a:spcBef>
                <a:spcPts val="0"/>
              </a:spcBef>
              <a:buFont typeface="Wingdings" pitchFamily="2" charset="2"/>
              <a:buChar char="Ø"/>
            </a:pPr>
            <a:r>
              <a:rPr lang="en-US" sz="2200" dirty="0">
                <a:solidFill>
                  <a:srgbClr val="008000"/>
                </a:solidFill>
                <a:latin typeface="Calibri"/>
              </a:rPr>
              <a:t> </a:t>
            </a:r>
            <a:r>
              <a:rPr lang="en-US" sz="2300" b="1" dirty="0" smtClean="0">
                <a:solidFill>
                  <a:srgbClr val="008000"/>
                </a:solidFill>
                <a:latin typeface="Calibri"/>
              </a:rPr>
              <a:t>Terminate the FCPF ERPA</a:t>
            </a:r>
          </a:p>
          <a:p>
            <a:pPr marL="635000" indent="-292100">
              <a:spcBef>
                <a:spcPts val="0"/>
              </a:spcBef>
              <a:buFont typeface="Wingdings" pitchFamily="2" charset="2"/>
              <a:buChar char="Ø"/>
            </a:pPr>
            <a:r>
              <a:rPr lang="en-US" sz="2300" dirty="0" smtClean="0">
                <a:solidFill>
                  <a:srgbClr val="008000"/>
                </a:solidFill>
                <a:latin typeface="Calibri"/>
              </a:rPr>
              <a:t>Request payment of </a:t>
            </a:r>
            <a:r>
              <a:rPr lang="en-US" sz="2300" b="1" dirty="0" smtClean="0">
                <a:solidFill>
                  <a:srgbClr val="008000"/>
                </a:solidFill>
                <a:latin typeface="Calibri"/>
              </a:rPr>
              <a:t>incurred Costs/unrecovered advance payments</a:t>
            </a:r>
          </a:p>
          <a:p>
            <a:pPr marL="635000" indent="-292100">
              <a:spcBef>
                <a:spcPts val="0"/>
              </a:spcBef>
              <a:buFont typeface="Wingdings" pitchFamily="2" charset="2"/>
              <a:buChar char="Ø"/>
            </a:pPr>
            <a:r>
              <a:rPr lang="en-US" sz="2300" dirty="0" smtClean="0">
                <a:solidFill>
                  <a:srgbClr val="008000"/>
                </a:solidFill>
                <a:latin typeface="Calibri"/>
              </a:rPr>
              <a:t>[Request </a:t>
            </a:r>
            <a:r>
              <a:rPr lang="en-US" sz="2300" b="1" dirty="0" smtClean="0">
                <a:solidFill>
                  <a:srgbClr val="008000"/>
                </a:solidFill>
                <a:latin typeface="Calibri"/>
              </a:rPr>
              <a:t>liquidated damages</a:t>
            </a:r>
            <a:r>
              <a:rPr lang="en-US" sz="2300" dirty="0" smtClean="0">
                <a:solidFill>
                  <a:srgbClr val="008000"/>
                </a:solidFill>
                <a:latin typeface="Calibri"/>
              </a:rPr>
              <a:t>: e.g. ER unit price X amount of transferred ERs that remain affected by the Reversal event] </a:t>
            </a:r>
          </a:p>
        </p:txBody>
      </p:sp>
      <p:sp>
        <p:nvSpPr>
          <p:cNvPr id="5" name="Slide Number Placeholder 7"/>
          <p:cNvSpPr txBox="1">
            <a:spLocks/>
          </p:cNvSpPr>
          <p:nvPr/>
        </p:nvSpPr>
        <p:spPr>
          <a:xfrm>
            <a:off x="8153400" y="6356350"/>
            <a:ext cx="685800" cy="501650"/>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AE587A-CACC-4F44-9A95-A328C995E06C}" type="slidenum">
              <a:rPr kumimoji="0" lang="en-US" sz="1800" b="0" i="0" u="none" strike="noStrike" kern="1200" cap="none" spc="0" normalizeH="0" baseline="0" noProof="0" smtClean="0">
                <a:ln>
                  <a:noFill/>
                </a:ln>
                <a:solidFill>
                  <a:schemeClr val="tx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800" b="0" i="0" u="none" strike="noStrike" kern="1200" cap="none" spc="0" normalizeH="0" baseline="0" noProof="0" dirty="0">
              <a:ln>
                <a:noFill/>
              </a:ln>
              <a:solidFill>
                <a:schemeClr val="tx1"/>
              </a:solidFill>
              <a:effectLst/>
              <a:uLnTx/>
              <a:uFillTx/>
              <a:latin typeface="+mn-lt"/>
              <a:ea typeface="+mn-ea"/>
              <a:cs typeface="+mn-cs"/>
            </a:endParaRPr>
          </a:p>
        </p:txBody>
      </p:sp>
      <p:sp>
        <p:nvSpPr>
          <p:cNvPr id="6" name="TextBox 5"/>
          <p:cNvSpPr txBox="1"/>
          <p:nvPr/>
        </p:nvSpPr>
        <p:spPr>
          <a:xfrm>
            <a:off x="-12700" y="0"/>
            <a:ext cx="9144000" cy="1077218"/>
          </a:xfrm>
          <a:prstGeom prst="rect">
            <a:avLst/>
          </a:prstGeom>
          <a:noFill/>
        </p:spPr>
        <p:txBody>
          <a:bodyPr wrap="square" rtlCol="0">
            <a:spAutoFit/>
          </a:bodyPr>
          <a:lstStyle/>
          <a:p>
            <a:pPr algn="ctr"/>
            <a:r>
              <a:rPr lang="en-US" sz="3200" b="1" dirty="0" smtClean="0">
                <a:solidFill>
                  <a:srgbClr val="C00000"/>
                </a:solidFill>
              </a:rPr>
              <a:t>Reversal Management Mechanism (3)</a:t>
            </a:r>
          </a:p>
          <a:p>
            <a:pPr algn="ctr"/>
            <a:r>
              <a:rPr lang="en-US" sz="3200" b="1" dirty="0" smtClean="0">
                <a:solidFill>
                  <a:srgbClr val="C00000"/>
                </a:solidFill>
              </a:rPr>
              <a:t>- Implications on FCPF ERPA General Conditions -</a:t>
            </a:r>
            <a:endParaRPr lang="en-US" sz="3200" b="1" dirty="0">
              <a:solidFill>
                <a:srgbClr val="C00000"/>
              </a:solidFill>
            </a:endParaRPr>
          </a:p>
        </p:txBody>
      </p:sp>
    </p:spTree>
    <p:extLst>
      <p:ext uri="{BB962C8B-B14F-4D97-AF65-F5344CB8AC3E}">
        <p14:creationId xmlns:p14="http://schemas.microsoft.com/office/powerpoint/2010/main" val="329678591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encrypted-tbn1.gstatic.com/images?q=tbn:ANd9GcQPXeFpF6UxsR__kzM9rVl2i-a5HSyMnsu80gXJ1kZfyZujCT35">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0800"/>
            <a:ext cx="9280484" cy="69088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885543" y="5029198"/>
            <a:ext cx="3276600" cy="646331"/>
          </a:xfrm>
          <a:prstGeom prst="rect">
            <a:avLst/>
          </a:prstGeom>
          <a:noFill/>
        </p:spPr>
        <p:txBody>
          <a:bodyPr wrap="square" rtlCol="0">
            <a:spAutoFit/>
          </a:bodyPr>
          <a:lstStyle/>
          <a:p>
            <a:pPr algn="ctr"/>
            <a:r>
              <a:rPr lang="en-US" sz="3600" b="1" dirty="0" smtClean="0"/>
              <a:t>THANK YOU</a:t>
            </a:r>
            <a:endParaRPr lang="en-US" sz="3600" b="1" dirty="0"/>
          </a:p>
        </p:txBody>
      </p:sp>
    </p:spTree>
    <p:extLst>
      <p:ext uri="{BB962C8B-B14F-4D97-AF65-F5344CB8AC3E}">
        <p14:creationId xmlns:p14="http://schemas.microsoft.com/office/powerpoint/2010/main" val="13928214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288143"/>
            <a:ext cx="9144000" cy="5562600"/>
          </a:xfrm>
        </p:spPr>
        <p:txBody>
          <a:bodyPr>
            <a:noAutofit/>
          </a:bodyPr>
          <a:lstStyle/>
          <a:p>
            <a:r>
              <a:rPr lang="en-US" sz="2400" b="1" dirty="0" smtClean="0">
                <a:solidFill>
                  <a:srgbClr val="C00000"/>
                </a:solidFill>
              </a:rPr>
              <a:t>Objectives:</a:t>
            </a:r>
            <a:r>
              <a:rPr lang="en-US" sz="2400" dirty="0" smtClean="0">
                <a:solidFill>
                  <a:srgbClr val="C00000"/>
                </a:solidFill>
              </a:rPr>
              <a:t> </a:t>
            </a:r>
          </a:p>
          <a:p>
            <a:pPr marL="682625" lvl="1" indent="-334963">
              <a:buFont typeface="Wingdings" pitchFamily="2" charset="2"/>
              <a:buChar char="Ø"/>
            </a:pPr>
            <a:r>
              <a:rPr lang="en-US" sz="2400" dirty="0">
                <a:solidFill>
                  <a:srgbClr val="C00000"/>
                </a:solidFill>
              </a:rPr>
              <a:t>P</a:t>
            </a:r>
            <a:r>
              <a:rPr lang="en-US" sz="2400" dirty="0" smtClean="0">
                <a:solidFill>
                  <a:srgbClr val="C00000"/>
                </a:solidFill>
              </a:rPr>
              <a:t>ilot ‘performance-based payment system’ </a:t>
            </a:r>
            <a:r>
              <a:rPr lang="en-US" sz="2400" dirty="0">
                <a:solidFill>
                  <a:srgbClr val="C00000"/>
                </a:solidFill>
              </a:rPr>
              <a:t>for </a:t>
            </a:r>
            <a:r>
              <a:rPr lang="en-US" sz="2400" dirty="0" smtClean="0">
                <a:solidFill>
                  <a:srgbClr val="C00000"/>
                </a:solidFill>
              </a:rPr>
              <a:t>emission reductions (ER) with a view to ensuring equitable benefit sharing</a:t>
            </a:r>
            <a:endParaRPr lang="en-US" sz="2400" dirty="0">
              <a:solidFill>
                <a:srgbClr val="C00000"/>
              </a:solidFill>
            </a:endParaRPr>
          </a:p>
          <a:p>
            <a:pPr marL="682625" lvl="1" indent="-334963">
              <a:buFont typeface="Wingdings" pitchFamily="2" charset="2"/>
              <a:buChar char="Ø"/>
            </a:pPr>
            <a:r>
              <a:rPr lang="en-US" sz="2400" dirty="0">
                <a:solidFill>
                  <a:srgbClr val="C00000"/>
                </a:solidFill>
              </a:rPr>
              <a:t>C</a:t>
            </a:r>
            <a:r>
              <a:rPr lang="en-US" sz="2400" dirty="0" smtClean="0">
                <a:solidFill>
                  <a:srgbClr val="C00000"/>
                </a:solidFill>
              </a:rPr>
              <a:t>onserve </a:t>
            </a:r>
            <a:r>
              <a:rPr lang="en-US" sz="2400" dirty="0">
                <a:solidFill>
                  <a:srgbClr val="C00000"/>
                </a:solidFill>
              </a:rPr>
              <a:t>biodiversity, </a:t>
            </a:r>
            <a:r>
              <a:rPr lang="en-US" sz="2400" dirty="0" smtClean="0">
                <a:solidFill>
                  <a:srgbClr val="C00000"/>
                </a:solidFill>
              </a:rPr>
              <a:t>and</a:t>
            </a:r>
          </a:p>
          <a:p>
            <a:pPr marL="682625" lvl="1" indent="-334963">
              <a:buFont typeface="Wingdings" pitchFamily="2" charset="2"/>
              <a:buChar char="Ø"/>
            </a:pPr>
            <a:r>
              <a:rPr lang="en-US" sz="2400" dirty="0" smtClean="0">
                <a:solidFill>
                  <a:srgbClr val="C00000"/>
                </a:solidFill>
              </a:rPr>
              <a:t>Sustain or enhance </a:t>
            </a:r>
            <a:r>
              <a:rPr lang="en-US" sz="2400" dirty="0">
                <a:solidFill>
                  <a:srgbClr val="C00000"/>
                </a:solidFill>
              </a:rPr>
              <a:t>livelihoods of forest-dependent indigenous peoples and local </a:t>
            </a:r>
            <a:r>
              <a:rPr lang="en-US" sz="2400" dirty="0" smtClean="0">
                <a:solidFill>
                  <a:srgbClr val="C00000"/>
                </a:solidFill>
              </a:rPr>
              <a:t>communities.</a:t>
            </a:r>
          </a:p>
          <a:p>
            <a:pPr marL="682625" lvl="1" indent="-334963">
              <a:buFont typeface="Wingdings" pitchFamily="2" charset="2"/>
              <a:buChar char="Ø"/>
            </a:pPr>
            <a:endParaRPr lang="en-US" sz="1000" dirty="0" smtClean="0">
              <a:solidFill>
                <a:srgbClr val="C00000"/>
              </a:solidFill>
            </a:endParaRPr>
          </a:p>
          <a:p>
            <a:pPr>
              <a:spcBef>
                <a:spcPts val="0"/>
              </a:spcBef>
            </a:pPr>
            <a:r>
              <a:rPr lang="en-US" sz="2400" b="1" dirty="0" smtClean="0">
                <a:solidFill>
                  <a:srgbClr val="C00000"/>
                </a:solidFill>
              </a:rPr>
              <a:t>Goal</a:t>
            </a:r>
            <a:r>
              <a:rPr lang="en-US" sz="2400" dirty="0" smtClean="0">
                <a:solidFill>
                  <a:srgbClr val="C00000"/>
                </a:solidFill>
              </a:rPr>
              <a:t>:</a:t>
            </a:r>
          </a:p>
          <a:p>
            <a:pPr marL="682625" indent="-334963">
              <a:spcBef>
                <a:spcPts val="0"/>
              </a:spcBef>
              <a:buFont typeface="Wingdings" pitchFamily="2" charset="2"/>
              <a:buChar char="Ø"/>
            </a:pPr>
            <a:r>
              <a:rPr lang="en-US" sz="2400" dirty="0" smtClean="0">
                <a:solidFill>
                  <a:srgbClr val="C00000"/>
                </a:solidFill>
              </a:rPr>
              <a:t>Pilot </a:t>
            </a:r>
            <a:r>
              <a:rPr lang="en-US" sz="2400" dirty="0">
                <a:solidFill>
                  <a:srgbClr val="C00000"/>
                </a:solidFill>
              </a:rPr>
              <a:t>about </a:t>
            </a:r>
            <a:r>
              <a:rPr lang="en-US" sz="2400" dirty="0" smtClean="0">
                <a:solidFill>
                  <a:srgbClr val="C00000"/>
                </a:solidFill>
              </a:rPr>
              <a:t>5 </a:t>
            </a:r>
            <a:r>
              <a:rPr lang="en-US" sz="2400" dirty="0">
                <a:solidFill>
                  <a:srgbClr val="C00000"/>
                </a:solidFill>
              </a:rPr>
              <a:t>large-scale </a:t>
            </a:r>
            <a:r>
              <a:rPr lang="en-US" sz="2400" dirty="0" smtClean="0">
                <a:solidFill>
                  <a:srgbClr val="C00000"/>
                </a:solidFill>
              </a:rPr>
              <a:t>ER Programs </a:t>
            </a:r>
            <a:r>
              <a:rPr lang="en-US" sz="2400" dirty="0">
                <a:solidFill>
                  <a:srgbClr val="C00000"/>
                </a:solidFill>
              </a:rPr>
              <a:t>in countries that have made significant progress in </a:t>
            </a:r>
            <a:r>
              <a:rPr lang="en-US" sz="2400" dirty="0" smtClean="0">
                <a:solidFill>
                  <a:srgbClr val="C00000"/>
                </a:solidFill>
              </a:rPr>
              <a:t>REDD</a:t>
            </a:r>
            <a:r>
              <a:rPr lang="en-US" sz="2400" dirty="0">
                <a:solidFill>
                  <a:srgbClr val="C00000"/>
                </a:solidFill>
              </a:rPr>
              <a:t>+ </a:t>
            </a:r>
            <a:r>
              <a:rPr lang="en-US" sz="2400" dirty="0" smtClean="0">
                <a:solidFill>
                  <a:srgbClr val="C00000"/>
                </a:solidFill>
              </a:rPr>
              <a:t>readiness.</a:t>
            </a:r>
          </a:p>
          <a:p>
            <a:r>
              <a:rPr lang="en-US" sz="2400" b="1" i="1" dirty="0" smtClean="0">
                <a:solidFill>
                  <a:srgbClr val="C00000"/>
                </a:solidFill>
              </a:rPr>
              <a:t>Methodological </a:t>
            </a:r>
            <a:r>
              <a:rPr lang="en-US" sz="2400" b="1" i="1" dirty="0">
                <a:solidFill>
                  <a:srgbClr val="C00000"/>
                </a:solidFill>
              </a:rPr>
              <a:t>Framework is a critical component to guide REDD+ </a:t>
            </a:r>
            <a:r>
              <a:rPr lang="en-US" sz="2400" b="1" i="1" dirty="0" smtClean="0">
                <a:solidFill>
                  <a:srgbClr val="C00000"/>
                </a:solidFill>
              </a:rPr>
              <a:t>countries’ ER Program design </a:t>
            </a:r>
            <a:r>
              <a:rPr lang="en-US" sz="2400" dirty="0" smtClean="0">
                <a:solidFill>
                  <a:srgbClr val="C00000"/>
                </a:solidFill>
              </a:rPr>
              <a:t>to </a:t>
            </a:r>
            <a:r>
              <a:rPr lang="en-US" sz="2400" dirty="0">
                <a:solidFill>
                  <a:srgbClr val="C00000"/>
                </a:solidFill>
              </a:rPr>
              <a:t>meet Carbon Fund requirements, and assist </a:t>
            </a:r>
            <a:r>
              <a:rPr lang="en-US" sz="2400" dirty="0" smtClean="0">
                <a:solidFill>
                  <a:srgbClr val="C00000"/>
                </a:solidFill>
              </a:rPr>
              <a:t>review </a:t>
            </a:r>
            <a:r>
              <a:rPr lang="en-US" sz="2400" dirty="0">
                <a:solidFill>
                  <a:srgbClr val="C00000"/>
                </a:solidFill>
              </a:rPr>
              <a:t>by </a:t>
            </a:r>
            <a:r>
              <a:rPr lang="en-US" sz="2400" dirty="0" smtClean="0">
                <a:solidFill>
                  <a:srgbClr val="C00000"/>
                </a:solidFill>
              </a:rPr>
              <a:t>Carbon Fund Participants.</a:t>
            </a:r>
          </a:p>
        </p:txBody>
      </p:sp>
      <p:sp>
        <p:nvSpPr>
          <p:cNvPr id="3" name="TextBox 2"/>
          <p:cNvSpPr txBox="1"/>
          <p:nvPr/>
        </p:nvSpPr>
        <p:spPr>
          <a:xfrm>
            <a:off x="586666" y="228600"/>
            <a:ext cx="8153400" cy="584775"/>
          </a:xfrm>
          <a:prstGeom prst="rect">
            <a:avLst/>
          </a:prstGeom>
          <a:noFill/>
        </p:spPr>
        <p:txBody>
          <a:bodyPr wrap="square" rtlCol="0">
            <a:spAutoFit/>
          </a:bodyPr>
          <a:lstStyle/>
          <a:p>
            <a:pPr algn="ctr"/>
            <a:r>
              <a:rPr lang="en-US" sz="3200" b="1" dirty="0" smtClean="0">
                <a:solidFill>
                  <a:srgbClr val="008000"/>
                </a:solidFill>
              </a:rPr>
              <a:t>The Carbon Fund</a:t>
            </a:r>
            <a:endParaRPr lang="en-US" sz="3200" b="1" dirty="0">
              <a:solidFill>
                <a:srgbClr val="008000"/>
              </a:solidFill>
            </a:endParaRPr>
          </a:p>
        </p:txBody>
      </p:sp>
      <p:sp>
        <p:nvSpPr>
          <p:cNvPr id="4" name="Slide Number Placeholder 3"/>
          <p:cNvSpPr>
            <a:spLocks noGrp="1"/>
          </p:cNvSpPr>
          <p:nvPr>
            <p:ph type="sldNum" sz="quarter" idx="12"/>
          </p:nvPr>
        </p:nvSpPr>
        <p:spPr/>
        <p:txBody>
          <a:bodyPr/>
          <a:lstStyle/>
          <a:p>
            <a:pPr>
              <a:defRPr/>
            </a:pPr>
            <a:fld id="{7F68CA66-9610-4E60-BD3B-496BBE4F048C}" type="slidenum">
              <a:rPr lang="en-US" smtClean="0"/>
              <a:pPr>
                <a:defRPr/>
              </a:pPr>
              <a:t>5</a:t>
            </a:fld>
            <a:endParaRPr lang="en-US" dirty="0"/>
          </a:p>
        </p:txBody>
      </p:sp>
    </p:spTree>
    <p:extLst>
      <p:ext uri="{BB962C8B-B14F-4D97-AF65-F5344CB8AC3E}">
        <p14:creationId xmlns:p14="http://schemas.microsoft.com/office/powerpoint/2010/main" val="16023508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Slide Number Placeholder 2"/>
          <p:cNvSpPr>
            <a:spLocks noGrp="1"/>
          </p:cNvSpPr>
          <p:nvPr>
            <p:ph type="sldNum" sz="quarter" idx="12"/>
          </p:nvPr>
        </p:nvSpPr>
        <p:spPr/>
        <p:txBody>
          <a:bodyPr/>
          <a:lstStyle/>
          <a:p>
            <a:pPr>
              <a:defRPr/>
            </a:pPr>
            <a:fld id="{11AE587A-CACC-4F44-9A95-A328C995E06C}" type="slidenum">
              <a:rPr lang="en-US" smtClean="0"/>
              <a:pPr>
                <a:defRPr/>
              </a:pPr>
              <a:t>6</a:t>
            </a:fld>
            <a:endParaRPr lang="en-US"/>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871" y="1066800"/>
            <a:ext cx="4446147" cy="579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066800"/>
            <a:ext cx="4432962" cy="571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586666" y="228600"/>
            <a:ext cx="8153400" cy="584775"/>
          </a:xfrm>
          <a:prstGeom prst="rect">
            <a:avLst/>
          </a:prstGeom>
          <a:noFill/>
        </p:spPr>
        <p:txBody>
          <a:bodyPr wrap="square" rtlCol="0">
            <a:spAutoFit/>
          </a:bodyPr>
          <a:lstStyle/>
          <a:p>
            <a:pPr algn="ctr"/>
            <a:r>
              <a:rPr lang="en-US" sz="3200" b="1" dirty="0" smtClean="0">
                <a:solidFill>
                  <a:srgbClr val="008000"/>
                </a:solidFill>
              </a:rPr>
              <a:t>To learn more about the Carbon Fund…</a:t>
            </a:r>
            <a:endParaRPr lang="en-US" sz="3200" b="1" dirty="0">
              <a:solidFill>
                <a:srgbClr val="008000"/>
              </a:solidFill>
            </a:endParaRPr>
          </a:p>
        </p:txBody>
      </p:sp>
    </p:spTree>
    <p:extLst>
      <p:ext uri="{BB962C8B-B14F-4D97-AF65-F5344CB8AC3E}">
        <p14:creationId xmlns:p14="http://schemas.microsoft.com/office/powerpoint/2010/main" val="35221290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0" y="238780"/>
            <a:ext cx="9144000" cy="553998"/>
          </a:xfrm>
          <a:prstGeom prst="rect">
            <a:avLst/>
          </a:prstGeom>
          <a:noFill/>
          <a:ln>
            <a:noFill/>
          </a:ln>
        </p:spPr>
        <p:txBody>
          <a:bodyPr wrap="square" rtlCol="0">
            <a:spAutoFit/>
          </a:bodyPr>
          <a:lstStyle/>
          <a:p>
            <a:pPr algn="ctr"/>
            <a:r>
              <a:rPr lang="fr-FR" sz="3000" b="1" dirty="0" smtClean="0">
                <a:solidFill>
                  <a:srgbClr val="008000"/>
                </a:solidFill>
                <a:latin typeface="+mn-lt"/>
              </a:rPr>
              <a:t>Transition </a:t>
            </a:r>
            <a:r>
              <a:rPr lang="fr-FR" sz="3000" b="1" dirty="0" err="1" smtClean="0">
                <a:solidFill>
                  <a:srgbClr val="008000"/>
                </a:solidFill>
                <a:latin typeface="+mn-lt"/>
              </a:rPr>
              <a:t>from</a:t>
            </a:r>
            <a:r>
              <a:rPr lang="fr-FR" sz="3000" b="1" dirty="0" smtClean="0">
                <a:solidFill>
                  <a:srgbClr val="008000"/>
                </a:solidFill>
                <a:latin typeface="+mn-lt"/>
              </a:rPr>
              <a:t> </a:t>
            </a:r>
            <a:r>
              <a:rPr lang="fr-FR" sz="3000" b="1" dirty="0" err="1" smtClean="0">
                <a:solidFill>
                  <a:srgbClr val="008000"/>
                </a:solidFill>
                <a:latin typeface="+mn-lt"/>
              </a:rPr>
              <a:t>Readiness</a:t>
            </a:r>
            <a:r>
              <a:rPr lang="fr-FR" sz="3000" b="1" dirty="0" smtClean="0">
                <a:solidFill>
                  <a:srgbClr val="008000"/>
                </a:solidFill>
                <a:latin typeface="+mn-lt"/>
              </a:rPr>
              <a:t> Finance to </a:t>
            </a:r>
            <a:r>
              <a:rPr lang="fr-FR" sz="3000" b="1" dirty="0" err="1" smtClean="0">
                <a:solidFill>
                  <a:srgbClr val="008000"/>
                </a:solidFill>
                <a:latin typeface="+mn-lt"/>
              </a:rPr>
              <a:t>Carbon</a:t>
            </a:r>
            <a:r>
              <a:rPr lang="fr-FR" sz="3000" b="1" dirty="0" smtClean="0">
                <a:solidFill>
                  <a:srgbClr val="008000"/>
                </a:solidFill>
                <a:latin typeface="+mn-lt"/>
              </a:rPr>
              <a:t> Finance</a:t>
            </a:r>
          </a:p>
        </p:txBody>
      </p:sp>
      <p:pic>
        <p:nvPicPr>
          <p:cNvPr id="3076" name="Picture 4" descr="Milestones of REDD+ Readiness"/>
          <p:cNvPicPr>
            <a:picLocks noChangeAspect="1" noChangeArrowheads="1"/>
          </p:cNvPicPr>
          <p:nvPr/>
        </p:nvPicPr>
        <p:blipFill rotWithShape="1">
          <a:blip r:embed="rId3">
            <a:extLst>
              <a:ext uri="{28A0092B-C50C-407E-A947-70E740481C1C}">
                <a14:useLocalDpi xmlns:a14="http://schemas.microsoft.com/office/drawing/2010/main" val="0"/>
              </a:ext>
            </a:extLst>
          </a:blip>
          <a:srcRect l="3249" t="3035" r="1727" b="19153"/>
          <a:stretch/>
        </p:blipFill>
        <p:spPr bwMode="auto">
          <a:xfrm>
            <a:off x="0" y="1143001"/>
            <a:ext cx="9144000"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3038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11AE587A-CACC-4F44-9A95-A328C995E06C}" type="slidenum">
              <a:rPr lang="en-US" smtClean="0"/>
              <a:pPr>
                <a:defRPr/>
              </a:pPr>
              <a:t>8</a:t>
            </a:fld>
            <a:endParaRPr lang="en-US"/>
          </a:p>
        </p:txBody>
      </p:sp>
      <p:pic>
        <p:nvPicPr>
          <p:cNvPr id="4" name="Picture 2" descr="https://www.forestcarbonpartnership.org/sites/fcp/files/Business%20Process.PNG"/>
          <p:cNvPicPr>
            <a:picLocks noChangeAspect="1" noChangeArrowheads="1"/>
          </p:cNvPicPr>
          <p:nvPr/>
        </p:nvPicPr>
        <p:blipFill rotWithShape="1">
          <a:blip r:embed="rId2">
            <a:extLst>
              <a:ext uri="{28A0092B-C50C-407E-A947-70E740481C1C}">
                <a14:useLocalDpi xmlns:a14="http://schemas.microsoft.com/office/drawing/2010/main" val="0"/>
              </a:ext>
            </a:extLst>
          </a:blip>
          <a:srcRect l="2062" t="-3" r="1270" b="2"/>
          <a:stretch/>
        </p:blipFill>
        <p:spPr bwMode="auto">
          <a:xfrm>
            <a:off x="0" y="1066800"/>
            <a:ext cx="9144000" cy="57912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74993" y="253425"/>
            <a:ext cx="8465035" cy="584775"/>
          </a:xfrm>
          <a:prstGeom prst="rect">
            <a:avLst/>
          </a:prstGeom>
          <a:noFill/>
        </p:spPr>
        <p:txBody>
          <a:bodyPr wrap="square" rtlCol="0">
            <a:spAutoFit/>
          </a:bodyPr>
          <a:lstStyle/>
          <a:p>
            <a:pPr algn="ctr"/>
            <a:r>
              <a:rPr lang="en-US" sz="3200" b="1" dirty="0" smtClean="0">
                <a:solidFill>
                  <a:srgbClr val="008000"/>
                </a:solidFill>
              </a:rPr>
              <a:t>Business </a:t>
            </a:r>
            <a:r>
              <a:rPr lang="en-US" sz="3200" b="1" dirty="0">
                <a:solidFill>
                  <a:srgbClr val="008000"/>
                </a:solidFill>
              </a:rPr>
              <a:t>Process of the </a:t>
            </a:r>
            <a:r>
              <a:rPr lang="en-US" sz="3200" b="1" dirty="0" smtClean="0">
                <a:solidFill>
                  <a:srgbClr val="008000"/>
                </a:solidFill>
              </a:rPr>
              <a:t>Carbon Fund</a:t>
            </a:r>
          </a:p>
        </p:txBody>
      </p:sp>
    </p:spTree>
    <p:extLst>
      <p:ext uri="{BB962C8B-B14F-4D97-AF65-F5344CB8AC3E}">
        <p14:creationId xmlns:p14="http://schemas.microsoft.com/office/powerpoint/2010/main" val="3277477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6200" y="1219200"/>
            <a:ext cx="9067800" cy="5638800"/>
          </a:xfrm>
        </p:spPr>
        <p:txBody>
          <a:bodyPr>
            <a:normAutofit fontScale="92500" lnSpcReduction="10000"/>
          </a:bodyPr>
          <a:lstStyle/>
          <a:p>
            <a:r>
              <a:rPr lang="en-US" sz="2600" dirty="0">
                <a:solidFill>
                  <a:srgbClr val="C00000"/>
                </a:solidFill>
              </a:rPr>
              <a:t>Contains a </a:t>
            </a:r>
            <a:r>
              <a:rPr lang="en-US" sz="2600" b="1" dirty="0">
                <a:solidFill>
                  <a:srgbClr val="C00000"/>
                </a:solidFill>
              </a:rPr>
              <a:t>set of standards </a:t>
            </a:r>
            <a:r>
              <a:rPr lang="en-US" sz="2600" dirty="0">
                <a:solidFill>
                  <a:srgbClr val="C00000"/>
                </a:solidFill>
              </a:rPr>
              <a:t>that will be used by </a:t>
            </a:r>
            <a:r>
              <a:rPr lang="en-US" sz="2600" dirty="0" smtClean="0">
                <a:solidFill>
                  <a:srgbClr val="C00000"/>
                </a:solidFill>
              </a:rPr>
              <a:t>Carbon Fund Participants to </a:t>
            </a:r>
            <a:r>
              <a:rPr lang="en-US" sz="2600" dirty="0">
                <a:solidFill>
                  <a:srgbClr val="C00000"/>
                </a:solidFill>
              </a:rPr>
              <a:t>select ER Programs </a:t>
            </a:r>
            <a:r>
              <a:rPr lang="en-US" sz="2600" dirty="0" smtClean="0">
                <a:solidFill>
                  <a:srgbClr val="C00000"/>
                </a:solidFill>
              </a:rPr>
              <a:t>into </a:t>
            </a:r>
            <a:r>
              <a:rPr lang="en-US" sz="2600" dirty="0">
                <a:solidFill>
                  <a:srgbClr val="C00000"/>
                </a:solidFill>
              </a:rPr>
              <a:t>the </a:t>
            </a:r>
            <a:r>
              <a:rPr lang="en-US" sz="2600" dirty="0" smtClean="0">
                <a:solidFill>
                  <a:srgbClr val="C00000"/>
                </a:solidFill>
              </a:rPr>
              <a:t>Carbon Fund portfolio. </a:t>
            </a:r>
            <a:endParaRPr lang="en-US" sz="2200" dirty="0" smtClean="0">
              <a:solidFill>
                <a:srgbClr val="C00000"/>
              </a:solidFill>
            </a:endParaRPr>
          </a:p>
          <a:p>
            <a:r>
              <a:rPr lang="en-US" sz="2600" b="1" dirty="0" smtClean="0">
                <a:solidFill>
                  <a:srgbClr val="C00000"/>
                </a:solidFill>
              </a:rPr>
              <a:t>Guide ER Program design</a:t>
            </a:r>
            <a:r>
              <a:rPr lang="en-US" sz="2600" dirty="0" smtClean="0">
                <a:solidFill>
                  <a:srgbClr val="C00000"/>
                </a:solidFill>
              </a:rPr>
              <a:t>, as ER Programs</a:t>
            </a:r>
            <a:r>
              <a:rPr lang="en-US" sz="2600" b="1" dirty="0" smtClean="0">
                <a:solidFill>
                  <a:srgbClr val="C00000"/>
                </a:solidFill>
              </a:rPr>
              <a:t> </a:t>
            </a:r>
            <a:r>
              <a:rPr lang="en-US" sz="2600" dirty="0">
                <a:solidFill>
                  <a:srgbClr val="C00000"/>
                </a:solidFill>
              </a:rPr>
              <a:t>are expected to demonstrate conformity with the </a:t>
            </a:r>
            <a:r>
              <a:rPr lang="en-US" sz="2600" dirty="0" smtClean="0">
                <a:solidFill>
                  <a:srgbClr val="C00000"/>
                </a:solidFill>
              </a:rPr>
              <a:t>Methodological Framework’s </a:t>
            </a:r>
            <a:r>
              <a:rPr lang="en-US" sz="2600" dirty="0">
                <a:solidFill>
                  <a:srgbClr val="C00000"/>
                </a:solidFill>
              </a:rPr>
              <a:t>criteria and </a:t>
            </a:r>
            <a:r>
              <a:rPr lang="en-US" sz="2600" dirty="0" smtClean="0">
                <a:solidFill>
                  <a:srgbClr val="C00000"/>
                </a:solidFill>
              </a:rPr>
              <a:t>indicators.</a:t>
            </a:r>
            <a:endParaRPr lang="en-US" sz="2200" dirty="0">
              <a:solidFill>
                <a:srgbClr val="C00000"/>
              </a:solidFill>
            </a:endParaRPr>
          </a:p>
          <a:p>
            <a:r>
              <a:rPr lang="en-US" sz="2600" b="1" dirty="0" smtClean="0">
                <a:solidFill>
                  <a:srgbClr val="C00000"/>
                </a:solidFill>
              </a:rPr>
              <a:t>Strikes </a:t>
            </a:r>
            <a:r>
              <a:rPr lang="en-US" sz="2600" b="1" dirty="0">
                <a:solidFill>
                  <a:srgbClr val="C00000"/>
                </a:solidFill>
              </a:rPr>
              <a:t>a balance </a:t>
            </a:r>
            <a:r>
              <a:rPr lang="en-US" sz="2600" dirty="0" smtClean="0">
                <a:solidFill>
                  <a:srgbClr val="C00000"/>
                </a:solidFill>
              </a:rPr>
              <a:t>between </a:t>
            </a:r>
            <a:r>
              <a:rPr lang="en-US" sz="2600" dirty="0">
                <a:solidFill>
                  <a:srgbClr val="C00000"/>
                </a:solidFill>
              </a:rPr>
              <a:t>clear requirements, simplicity (avoiding complex CDM-like methodologies), flexibility (to pilot approaches and encourage innovation), and practicality.</a:t>
            </a:r>
          </a:p>
          <a:p>
            <a:r>
              <a:rPr lang="en-US" sz="2600" b="1" dirty="0" smtClean="0">
                <a:solidFill>
                  <a:srgbClr val="C00000"/>
                </a:solidFill>
              </a:rPr>
              <a:t>Strives for consistency </a:t>
            </a:r>
            <a:r>
              <a:rPr lang="en-US" sz="2600" b="1" dirty="0">
                <a:solidFill>
                  <a:srgbClr val="C00000"/>
                </a:solidFill>
              </a:rPr>
              <a:t>with emerging policy guidance </a:t>
            </a:r>
            <a:r>
              <a:rPr lang="en-US" sz="2600" dirty="0">
                <a:solidFill>
                  <a:srgbClr val="C00000"/>
                </a:solidFill>
              </a:rPr>
              <a:t>under United Nations Framework Convention on Climate Change (UNFCCC) and other </a:t>
            </a:r>
            <a:r>
              <a:rPr lang="en-US" sz="2600" dirty="0" smtClean="0">
                <a:solidFill>
                  <a:srgbClr val="C00000"/>
                </a:solidFill>
              </a:rPr>
              <a:t>systems.</a:t>
            </a:r>
          </a:p>
          <a:p>
            <a:r>
              <a:rPr lang="en-US" sz="2600" b="1" dirty="0" smtClean="0">
                <a:solidFill>
                  <a:srgbClr val="C00000"/>
                </a:solidFill>
              </a:rPr>
              <a:t>Additional </a:t>
            </a:r>
            <a:r>
              <a:rPr lang="en-US" sz="2600" b="1" dirty="0">
                <a:solidFill>
                  <a:srgbClr val="C00000"/>
                </a:solidFill>
              </a:rPr>
              <a:t>operational information and </a:t>
            </a:r>
            <a:r>
              <a:rPr lang="en-US" sz="2600" b="1" dirty="0" smtClean="0">
                <a:solidFill>
                  <a:srgbClr val="C00000"/>
                </a:solidFill>
              </a:rPr>
              <a:t>non-binding </a:t>
            </a:r>
            <a:r>
              <a:rPr lang="en-US" sz="2600" b="1" dirty="0">
                <a:solidFill>
                  <a:srgbClr val="C00000"/>
                </a:solidFill>
              </a:rPr>
              <a:t>good practice guidance</a:t>
            </a:r>
            <a:r>
              <a:rPr lang="en-US" sz="2600" dirty="0">
                <a:solidFill>
                  <a:srgbClr val="C00000"/>
                </a:solidFill>
              </a:rPr>
              <a:t> </a:t>
            </a:r>
            <a:r>
              <a:rPr lang="en-US" sz="2600" b="1" dirty="0" smtClean="0">
                <a:solidFill>
                  <a:srgbClr val="C00000"/>
                </a:solidFill>
              </a:rPr>
              <a:t>may </a:t>
            </a:r>
            <a:r>
              <a:rPr lang="en-US" sz="2600" b="1" dirty="0">
                <a:solidFill>
                  <a:srgbClr val="C00000"/>
                </a:solidFill>
              </a:rPr>
              <a:t>be developed </a:t>
            </a:r>
            <a:r>
              <a:rPr lang="en-US" sz="2600" dirty="0">
                <a:solidFill>
                  <a:srgbClr val="C00000"/>
                </a:solidFill>
              </a:rPr>
              <a:t>to complement the </a:t>
            </a:r>
            <a:r>
              <a:rPr lang="en-US" sz="2600" dirty="0" smtClean="0">
                <a:solidFill>
                  <a:srgbClr val="C00000"/>
                </a:solidFill>
              </a:rPr>
              <a:t>Methodological Framework.</a:t>
            </a:r>
            <a:endParaRPr lang="en-US" sz="2600" dirty="0">
              <a:solidFill>
                <a:srgbClr val="C00000"/>
              </a:solidFill>
            </a:endParaRPr>
          </a:p>
        </p:txBody>
      </p:sp>
      <p:sp>
        <p:nvSpPr>
          <p:cNvPr id="3" name="TextBox 2"/>
          <p:cNvSpPr txBox="1"/>
          <p:nvPr/>
        </p:nvSpPr>
        <p:spPr>
          <a:xfrm>
            <a:off x="0" y="200901"/>
            <a:ext cx="9144000" cy="584775"/>
          </a:xfrm>
          <a:prstGeom prst="rect">
            <a:avLst/>
          </a:prstGeom>
          <a:noFill/>
        </p:spPr>
        <p:txBody>
          <a:bodyPr wrap="square" rtlCol="0">
            <a:spAutoFit/>
          </a:bodyPr>
          <a:lstStyle/>
          <a:p>
            <a:pPr algn="ctr"/>
            <a:r>
              <a:rPr lang="en-US" sz="3200" b="1" dirty="0" smtClean="0">
                <a:solidFill>
                  <a:srgbClr val="008000"/>
                </a:solidFill>
              </a:rPr>
              <a:t>Role and Purpose of Methodological Framework</a:t>
            </a:r>
            <a:endParaRPr lang="en-US" sz="3200" b="1" dirty="0">
              <a:solidFill>
                <a:srgbClr val="008000"/>
              </a:solidFill>
            </a:endParaRPr>
          </a:p>
        </p:txBody>
      </p:sp>
      <p:sp>
        <p:nvSpPr>
          <p:cNvPr id="4" name="Slide Number Placeholder 3"/>
          <p:cNvSpPr>
            <a:spLocks noGrp="1"/>
          </p:cNvSpPr>
          <p:nvPr>
            <p:ph type="sldNum" sz="quarter" idx="12"/>
          </p:nvPr>
        </p:nvSpPr>
        <p:spPr/>
        <p:txBody>
          <a:bodyPr/>
          <a:lstStyle/>
          <a:p>
            <a:pPr>
              <a:defRPr/>
            </a:pPr>
            <a:fld id="{7F68CA66-9610-4E60-BD3B-496BBE4F048C}" type="slidenum">
              <a:rPr lang="en-US" smtClean="0"/>
              <a:pPr>
                <a:defRPr/>
              </a:pPr>
              <a:t>9</a:t>
            </a:fld>
            <a:endParaRPr lang="en-US" dirty="0"/>
          </a:p>
        </p:txBody>
      </p:sp>
    </p:spTree>
    <p:extLst>
      <p:ext uri="{BB962C8B-B14F-4D97-AF65-F5344CB8AC3E}">
        <p14:creationId xmlns:p14="http://schemas.microsoft.com/office/powerpoint/2010/main" val="101781986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29948</TotalTime>
  <Words>3733</Words>
  <Application>Microsoft Office PowerPoint</Application>
  <PresentationFormat>On-screen Show (4:3)</PresentationFormat>
  <Paragraphs>407</Paragraphs>
  <Slides>44</Slides>
  <Notes>35</Notes>
  <HiddenSlides>0</HiddenSlides>
  <MMClips>0</MMClips>
  <ScaleCrop>false</ScaleCrop>
  <HeadingPairs>
    <vt:vector size="4" baseType="variant">
      <vt:variant>
        <vt:lpstr>Theme</vt:lpstr>
      </vt:variant>
      <vt:variant>
        <vt:i4>1</vt:i4>
      </vt:variant>
      <vt:variant>
        <vt:lpstr>Slide Titles</vt:lpstr>
      </vt:variant>
      <vt:variant>
        <vt:i4>44</vt:i4>
      </vt:variant>
    </vt:vector>
  </HeadingPairs>
  <TitlesOfParts>
    <vt:vector size="45"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Benoit Bosquet</dc:creator>
  <cp:lastModifiedBy>Markus Pohlmann</cp:lastModifiedBy>
  <cp:revision>1218</cp:revision>
  <dcterms:modified xsi:type="dcterms:W3CDTF">2013-12-14T13:37:14Z</dcterms:modified>
</cp:coreProperties>
</file>